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  <p:sldMasterId id="2147483696" r:id="rId2"/>
    <p:sldMasterId id="2147483708" r:id="rId3"/>
  </p:sldMasterIdLst>
  <p:notesMasterIdLst>
    <p:notesMasterId r:id="rId35"/>
  </p:notesMasterIdLst>
  <p:sldIdLst>
    <p:sldId id="469" r:id="rId4"/>
    <p:sldId id="641" r:id="rId5"/>
    <p:sldId id="470" r:id="rId6"/>
    <p:sldId id="642" r:id="rId7"/>
    <p:sldId id="514" r:id="rId8"/>
    <p:sldId id="515" r:id="rId9"/>
    <p:sldId id="516" r:id="rId10"/>
    <p:sldId id="593" r:id="rId11"/>
    <p:sldId id="594" r:id="rId12"/>
    <p:sldId id="595" r:id="rId13"/>
    <p:sldId id="610" r:id="rId14"/>
    <p:sldId id="611" r:id="rId15"/>
    <p:sldId id="612" r:id="rId16"/>
    <p:sldId id="599" r:id="rId17"/>
    <p:sldId id="600" r:id="rId18"/>
    <p:sldId id="601" r:id="rId19"/>
    <p:sldId id="602" r:id="rId20"/>
    <p:sldId id="603" r:id="rId21"/>
    <p:sldId id="604" r:id="rId22"/>
    <p:sldId id="613" r:id="rId23"/>
    <p:sldId id="614" r:id="rId24"/>
    <p:sldId id="522" r:id="rId25"/>
    <p:sldId id="608" r:id="rId26"/>
    <p:sldId id="643" r:id="rId27"/>
    <p:sldId id="609" r:id="rId28"/>
    <p:sldId id="645" r:id="rId29"/>
    <p:sldId id="646" r:id="rId30"/>
    <p:sldId id="647" r:id="rId31"/>
    <p:sldId id="648" r:id="rId32"/>
    <p:sldId id="649" r:id="rId33"/>
    <p:sldId id="65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0"/>
    <p:restoredTop sz="95782"/>
  </p:normalViewPr>
  <p:slideViewPr>
    <p:cSldViewPr snapToGrid="0" snapToObjects="1">
      <p:cViewPr varScale="1">
        <p:scale>
          <a:sx n="115" d="100"/>
          <a:sy n="115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1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5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9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05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4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4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74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0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15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9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8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9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4215645"/>
            <a:ext cx="1019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algn="ctr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Science, Harvard</a:t>
            </a:r>
            <a:endPara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866931" y="5190565"/>
            <a:ext cx="2409984" cy="1348350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387184" y="3459656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AC295</a:t>
            </a:r>
          </a:p>
        </p:txBody>
      </p:sp>
    </p:spTree>
    <p:extLst>
      <p:ext uri="{BB962C8B-B14F-4D97-AF65-F5344CB8AC3E}">
        <p14:creationId xmlns:p14="http://schemas.microsoft.com/office/powerpoint/2010/main" val="267338800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A4B1-176E-48FF-B628-6B591A0F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1D827-73CB-467B-B19C-B9ACC9F7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01-9C3D-4633-999F-EA38382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ED86-1C8C-4811-BDED-2A534000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63B0-A980-4C69-9412-A65F4121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6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AB10-7FA3-4503-8DBF-1DBBD98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B3F-BC9C-4CB3-BBD1-8F35F93F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FE0B-89BA-4C65-BAD4-893E4CF8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09CC-D797-42C5-B117-606DE2BD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E99D-8351-46EB-BB50-58441E21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45E2-B05B-417F-A808-39B23536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01-CE95-481A-8E07-6D136FD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04A7-C088-4DA7-8A0C-08AE432B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C91C-1512-41F2-ABA7-00C1D6A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6D90-74B5-467C-83E1-AD10429F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58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DE40-4BCA-4C56-93FF-F8764A08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D98C-6468-4128-B47F-A8D94FCEE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EB5D-817C-45C5-B6D7-BC06D459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FE06-E0F6-433B-B431-DB140A8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226A-A3B3-4461-8A66-B33065D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07117-1063-44AD-BD8B-B27F964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4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CEB9-76FD-4489-A547-D148A97C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21FA-BDBB-44CE-925E-6F98DAAA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87B2-92A3-49EA-B1F2-FAE564DF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275FB-9B9D-43F6-9B2D-9DEFE7C7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EAD8C-7AC9-4618-80AF-C45AB3567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315E4-EE7E-48CE-9952-4BE6A8C5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04EE-6320-4D09-AA4E-17A5D5EC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D3369-B232-4B10-9152-AE9E7229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6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CC1D-978C-4656-926C-7005F7C2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2DB57-28C0-4337-B98F-4880BC5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A6C94-5C84-4C4D-8E46-BBCA87D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1DCEC-5A87-4EC1-8C3D-3834F06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48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1389-A811-4CC3-9757-E404BC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D00A7-E11B-4283-80FC-E96FC47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ECAC-1BA0-45DD-9410-D7C82A52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2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B95-E114-4974-ACFC-32C726F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E4DD-5A43-422E-8374-D240F26B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926F-A9C9-425F-AE43-144A72CF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2D3E-3BB5-4FE4-9797-5CE6252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E72E-180F-4EF1-84EB-73F7A487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1A70E-C0D7-4B23-AFCC-8A4BF5F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42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93A6-9CB5-47D8-BD15-81410E1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6FBD3-9EDD-49CE-B404-D47738AF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F8D6-E106-40B4-874C-6717036C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A0EA-C3FA-4D14-8EB9-FBE2E979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ADC1-9EAA-416C-952A-4D941E4A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A87F3-3F76-44AD-8E43-0F584B92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6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58B-B5FC-4BF2-BC9A-7B639FA8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A781-9941-4453-95FF-A4EBF952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5A8B-9EFA-4D9F-848C-CA2C4E2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827-3030-423A-80CA-2F14C43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C98C-009C-4AAD-A3DA-8034CCB8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2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2D2E0A-2AE0-5542-8F3E-6F4DCD7D3FD1}"/>
              </a:ext>
            </a:extLst>
          </p:cNvPr>
          <p:cNvSpPr txBox="1">
            <a:spLocks/>
          </p:cNvSpPr>
          <p:nvPr/>
        </p:nvSpPr>
        <p:spPr>
          <a:xfrm>
            <a:off x="8248388" y="63995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1478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A0F50-FA69-437C-8BE2-888C9484C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5C50B-22F0-4727-AD93-4F93DFB7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BA5-7A61-4004-A386-D4942DE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B490-D0F7-4698-98E5-19A3C937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B467-A8D1-46B1-8FD7-1E7E4599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30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F96-B884-4783-8546-5B63C192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BE59A-B973-4914-A87A-160681FA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6467-0E80-4186-B483-A2D6C28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770E-6257-4619-9715-6632B46F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F21C-B65B-4C6C-8492-0E5ADB6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7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822-BE94-474F-B0E5-995B335C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DE3C-6D02-485D-AF4A-E6A65A2D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6F97-9BE6-4032-BC81-3B06388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F1D-63FD-4AB3-988B-87D05510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4033-16EF-464C-B147-12F5EFE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55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084-0E32-42FD-A7A0-6104CFA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3D040-A17D-469A-996A-7C552B7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9A30B-7613-4730-A675-A2115A73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DDBD-CB47-416E-8175-3FBF6AB2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DB7-CAE2-4FCD-B3E8-6231B1C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2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328-E252-40D9-BC3D-3282F64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39-E578-4FF1-8D6F-6B84F06C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6ED0-638B-46D3-A1C0-24FEE834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79BD2-BF0C-42C9-AEAA-7C7A2247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23F-A0AF-43AE-B008-729389A1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CF54-6A81-4EC1-8A76-D27D031C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2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C8E-2EFC-4160-AABE-1FF72142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8FF6-67F1-4B6A-AF69-55250044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621C-D772-41A9-806A-403FAAB4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3A51E-99BD-4C1A-A074-5C6CE9368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D48C7-AFED-4305-86D0-D795E3EB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D0C76-7E10-4917-A0FC-0E0870F7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EDB8-6EFB-4747-B5B6-22B76F32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B12DB-AFBB-405F-BA53-B2770D4A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9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320-B6A0-4392-B66E-7FE2226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D717-5251-4854-BB14-F871590E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6AF8B-F435-48B2-9AC7-FF1B8D0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DEE1-F5F4-473C-885D-60A0ABE3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55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896E-3D03-41C8-B360-0471B89F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0461-7C0C-445A-9850-E1DB8A02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86F7-6405-4102-BA7C-FFB9D70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43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97AF-36CE-4124-984C-A7BF922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A7A-2E99-4C4B-ABD7-5510175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AA68-FAC5-4F49-9D56-C0A2D10A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0BAD-71B5-49E4-A40D-2007CBD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95AC7-DDFE-45F9-AF74-ED2BF51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7491-FF63-4589-BD29-E347DD9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90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4232-CC6E-45E9-8D06-14B26BB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E7B1D-2455-4EC7-B316-622029CA0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3B0E-BD3D-4894-9317-4AE56E24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9ED9-E7FF-4ABD-AF2B-36A68B8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6FB14-B30B-439D-9D8E-5782CD14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192CD-1497-469A-8AFD-53125098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5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DCE74-36BE-8641-9C20-CC400C10E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E01B0E-0A33-4A40-BFDB-437EB4081E01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BB0E0-EF22-AE48-BFCB-C2A5B43D9C2B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B882BFF-BCCA-6D4E-A916-936E619CD6E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FDACEC2-55EA-5143-8BF1-41D8AB4CB474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98187A1-8E28-AA40-99F0-9F1286CF6D11}"/>
              </a:ext>
            </a:extLst>
          </p:cNvPr>
          <p:cNvSpPr txBox="1">
            <a:spLocks/>
          </p:cNvSpPr>
          <p:nvPr/>
        </p:nvSpPr>
        <p:spPr>
          <a:xfrm>
            <a:off x="8248388" y="6397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1589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DCE4-2746-4ED9-9DD4-E09C31E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3E9CE-C5CD-4F70-9F96-AFC989D1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3F3-C6B0-402D-98E9-C5509B40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4596-099F-4050-B8B0-2DAD883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931A-EEB6-4EAB-8AFA-38FE3176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7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2A112-4197-46E0-9ECA-A89E4D51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A8C7-A039-446C-9936-9FCEF4A6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D427-AC0A-4820-8935-166B323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F01E-C1DB-4C4A-852C-AA435D89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8AAF-CB35-4C05-A61C-2EAD7431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7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16A-4BE1-4324-9465-EA5372E5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4463-C390-4D80-8900-E3783BBA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748D-A959-4741-B0CB-E2258A8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89003-AAF3-4BFC-A67F-DF6F9539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10D9-9443-435E-BA0D-07B5F6E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89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5D2E59C-BE16-AC41-ABF7-13B9E1F9CA04}"/>
              </a:ext>
            </a:extLst>
          </p:cNvPr>
          <p:cNvSpPr txBox="1">
            <a:spLocks/>
          </p:cNvSpPr>
          <p:nvPr/>
        </p:nvSpPr>
        <p:spPr>
          <a:xfrm>
            <a:off x="8462893" y="639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1A4202-1854-4A8C-A63F-7D5E2F547B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7F2AAA-CD77-F14F-8321-2123D90A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1990A6-E186-D54A-A2A3-6F8C0C3504F9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6B15FF-7DA2-2E4A-A61A-6D6EF708F9AC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E40879-7C30-4B45-AB1B-FABC4C908904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55740913-B2D3-774C-87B1-9AB40705572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663E3A-DB4E-524E-8A0A-EA38E6A7089F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3933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slide_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821235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trike="noStrike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405074A-E0C4-4294-A5E4-68039E1DF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00" y="401607"/>
            <a:ext cx="6794500" cy="64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820862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AC430B-5C1F-5E43-82DF-80F681F65B61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39E1AD-7B88-B84F-98F7-2840BEAC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C5953-3142-BE43-96E9-D11F7BEC7CF8}"/>
              </a:ext>
            </a:extLst>
          </p:cNvPr>
          <p:cNvCxnSpPr>
            <a:cxnSpLocks/>
          </p:cNvCxnSpPr>
          <p:nvPr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8D3A3B-D31B-784A-8505-5C18EF0E7580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F8443-3920-504A-87EF-05B5ABECCD32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23F2E4C-9751-8348-83AC-773C66C7851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2CB2C8-6C84-A840-89CF-F2D44B244363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6956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b_slide_withou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068789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068416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E0DB81-E207-4642-8DB9-0A73B2C4296E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1EC1DA-9F94-4943-9F32-AD2651EC6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9F63086-8B65-E744-A1DF-259594D0FD65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13957E-1EB5-5140-A65B-4EA56CD69B1E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410BE002-9496-0444-9BAE-CD2A8FD0B15F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13C30F-B12C-6B4C-846D-9478E9C9D58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04122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6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1AB2E-16A6-4887-876A-49594E6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3CE-7404-45C9-A80F-8105D4EC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6C9-27E9-4B12-92AD-979B07A03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ED2D-1472-47E7-AEE6-C6BE7018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94B9-EA6D-4E37-B34E-497AE0FE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7276-5F48-4683-897F-DD890010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852B7-E958-4F5F-A92B-C22521B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9767-0449-4280-96CA-821753C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5935-76DD-4851-A117-087A288262AA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6207-82C9-416B-AE5C-16B9B98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124F-25E6-4367-96C7-45506538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10.png"/><Relationship Id="rId10" Type="http://schemas.openxmlformats.org/officeDocument/2006/relationships/image" Target="../media/image25.png"/><Relationship Id="rId4" Type="http://schemas.openxmlformats.org/officeDocument/2006/relationships/image" Target="../media/image19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800.png"/><Relationship Id="rId7" Type="http://schemas.openxmlformats.org/officeDocument/2006/relationships/image" Target="../media/image2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010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9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800.png"/><Relationship Id="rId7" Type="http://schemas.openxmlformats.org/officeDocument/2006/relationships/image" Target="../media/image2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010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9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6.png"/><Relationship Id="rId3" Type="http://schemas.openxmlformats.org/officeDocument/2006/relationships/image" Target="../media/image1800.png"/><Relationship Id="rId7" Type="http://schemas.openxmlformats.org/officeDocument/2006/relationships/image" Target="../media/image22.png"/><Relationship Id="rId12" Type="http://schemas.openxmlformats.org/officeDocument/2006/relationships/image" Target="../media/image39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010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7.png"/><Relationship Id="rId4" Type="http://schemas.openxmlformats.org/officeDocument/2006/relationships/image" Target="../media/image19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0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80.png"/><Relationship Id="rId5" Type="http://schemas.openxmlformats.org/officeDocument/2006/relationships/image" Target="../media/image2010.png"/><Relationship Id="rId15" Type="http://schemas.openxmlformats.org/officeDocument/2006/relationships/image" Target="../media/image30.png"/><Relationship Id="rId10" Type="http://schemas.openxmlformats.org/officeDocument/2006/relationships/image" Target="../media/image46.png"/><Relationship Id="rId19" Type="http://schemas.openxmlformats.org/officeDocument/2006/relationships/image" Target="../media/image34.svg"/><Relationship Id="rId4" Type="http://schemas.openxmlformats.org/officeDocument/2006/relationships/image" Target="../media/image194.png"/><Relationship Id="rId9" Type="http://schemas.openxmlformats.org/officeDocument/2006/relationships/image" Target="../media/image45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34.svg"/><Relationship Id="rId12" Type="http://schemas.openxmlformats.org/officeDocument/2006/relationships/image" Target="../media/image4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51.png"/><Relationship Id="rId15" Type="http://schemas.openxmlformats.org/officeDocument/2006/relationships/image" Target="../media/image51.png"/><Relationship Id="rId19" Type="http://schemas.openxmlformats.org/officeDocument/2006/relationships/image" Target="../media/image43.png"/><Relationship Id="rId4" Type="http://schemas.openxmlformats.org/officeDocument/2006/relationships/image" Target="../media/image253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48.png"/><Relationship Id="rId18" Type="http://schemas.openxmlformats.org/officeDocument/2006/relationships/image" Target="../media/image33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6.png"/><Relationship Id="rId15" Type="http://schemas.openxmlformats.org/officeDocument/2006/relationships/image" Target="../media/image50.png"/><Relationship Id="rId10" Type="http://schemas.openxmlformats.org/officeDocument/2006/relationships/image" Target="../media/image265.png"/><Relationship Id="rId19" Type="http://schemas.openxmlformats.org/officeDocument/2006/relationships/image" Target="../media/image34.svg"/><Relationship Id="rId9" Type="http://schemas.openxmlformats.org/officeDocument/2006/relationships/image" Target="../media/image253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3.png"/><Relationship Id="rId3" Type="http://schemas.openxmlformats.org/officeDocument/2006/relationships/image" Target="../media/image54.png"/><Relationship Id="rId12" Type="http://schemas.openxmlformats.org/officeDocument/2006/relationships/image" Target="../media/image5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1.png"/><Relationship Id="rId5" Type="http://schemas.openxmlformats.org/officeDocument/2006/relationships/image" Target="../media/image56.png"/><Relationship Id="rId15" Type="http://schemas.openxmlformats.org/officeDocument/2006/relationships/image" Target="../media/image58.png"/><Relationship Id="rId10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49.png"/><Relationship Id="rId1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3.png"/><Relationship Id="rId18" Type="http://schemas.openxmlformats.org/officeDocument/2006/relationships/image" Target="../media/image71.png"/><Relationship Id="rId3" Type="http://schemas.openxmlformats.org/officeDocument/2006/relationships/image" Target="../media/image53.png"/><Relationship Id="rId7" Type="http://schemas.openxmlformats.org/officeDocument/2006/relationships/image" Target="../media/image43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3215" TargetMode="External"/><Relationship Id="rId7" Type="http://schemas.openxmlformats.org/officeDocument/2006/relationships/hyperlink" Target="https://arxiv.org/pdf/1609.08144.pdf" TargetMode="External"/><Relationship Id="rId2" Type="http://schemas.openxmlformats.org/officeDocument/2006/relationships/hyperlink" Target="https://www.aclweb.org/anthology/D13-11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8.04025" TargetMode="External"/><Relationship Id="rId5" Type="http://schemas.openxmlformats.org/officeDocument/2006/relationships/hyperlink" Target="https://arxiv.org/abs/1409.0473" TargetMode="External"/><Relationship Id="rId4" Type="http://schemas.openxmlformats.org/officeDocument/2006/relationships/hyperlink" Target="https://arxiv.org/abs/1409.1259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alammar.github.io/visualizing-neural-machine-translation-mechanics-of-seq2seq-models-with-attention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1510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171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16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470.png"/><Relationship Id="rId7" Type="http://schemas.openxmlformats.org/officeDocument/2006/relationships/image" Target="../media/image18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5" Type="http://schemas.openxmlformats.org/officeDocument/2006/relationships/image" Target="../media/image1600.png"/><Relationship Id="rId10" Type="http://schemas.openxmlformats.org/officeDocument/2006/relationships/image" Target="../media/image21.png"/><Relationship Id="rId4" Type="http://schemas.openxmlformats.org/officeDocument/2006/relationships/image" Target="../media/image1500.png"/><Relationship Id="rId9" Type="http://schemas.openxmlformats.org/officeDocument/2006/relationships/image" Target="../media/image20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0.png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Attention I</a:t>
            </a:r>
          </a:p>
        </p:txBody>
      </p:sp>
      <p:pic>
        <p:nvPicPr>
          <p:cNvPr id="6" name="Picture 2" descr="ELMo Meet BERT: Recent Advances in Natural Language Embeddings - Bensen AI">
            <a:extLst>
              <a:ext uri="{FF2B5EF4-FFF2-40B4-BE49-F238E27FC236}">
                <a16:creationId xmlns:a16="http://schemas.microsoft.com/office/drawing/2014/main" id="{A00AAFD8-E3F2-EC41-BC12-45D47F2D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509" y="216767"/>
            <a:ext cx="3109491" cy="23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 We want to measure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Light" panose="020B0402020203020204" pitchFamily="34" charset="77"/>
              </a:rPr>
              <a:t>similarity</a:t>
            </a:r>
            <a:r>
              <a:rPr lang="en-US" sz="2000" b="1" dirty="0">
                <a:latin typeface="Avenir Light" panose="020B0402020203020204" pitchFamily="34" charset="77"/>
              </a:rPr>
              <a:t> between decoder hidden state and encoder hidden </a:t>
            </a:r>
            <a:r>
              <a:rPr lang="en-US" sz="2000" b="1" dirty="0" err="1">
                <a:latin typeface="Avenir Light" panose="020B0402020203020204" pitchFamily="34" charset="77"/>
              </a:rPr>
              <a:t>stateS</a:t>
            </a:r>
            <a:r>
              <a:rPr lang="en-US" sz="2000" b="1" dirty="0">
                <a:latin typeface="Avenir Light" panose="020B0402020203020204" pitchFamily="34" charset="77"/>
              </a:rPr>
              <a:t> in some ways.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D1A9194-4559-3B4E-B8BA-AD779EE79250}"/>
              </a:ext>
            </a:extLst>
          </p:cNvPr>
          <p:cNvSpPr/>
          <p:nvPr/>
        </p:nvSpPr>
        <p:spPr>
          <a:xfrm>
            <a:off x="7934846" y="2686751"/>
            <a:ext cx="1455412" cy="1016481"/>
          </a:xfrm>
          <a:prstGeom prst="wedgeRectCallout">
            <a:avLst>
              <a:gd name="adj1" fmla="val 72368"/>
              <a:gd name="adj2" fmla="val 9429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Could be cosine similarity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4B0A78-028E-474F-90D6-99B73186D008}"/>
              </a:ext>
            </a:extLst>
          </p:cNvPr>
          <p:cNvGrpSpPr/>
          <p:nvPr/>
        </p:nvGrpSpPr>
        <p:grpSpPr>
          <a:xfrm>
            <a:off x="9913483" y="4159300"/>
            <a:ext cx="988787" cy="216833"/>
            <a:chOff x="9212512" y="3352831"/>
            <a:chExt cx="804752" cy="216833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CB27EBA-B214-094D-8A69-D9F0FDD4F2A6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945AE2-D135-784F-A483-BAF9395F1E9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813EF32-5B48-704D-9559-B990747F157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6B05148-2FF9-474E-B49D-537D92877983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5A0E8E-01EF-0A4C-9766-F583E2461DF3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E74CBF3-EE6E-A447-A02B-7709946B2648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D41427FF-7BF6-7F4B-8482-23E7AFFC3E81}"/>
              </a:ext>
            </a:extLst>
          </p:cNvPr>
          <p:cNvSpPr txBox="1">
            <a:spLocks/>
          </p:cNvSpPr>
          <p:nvPr/>
        </p:nvSpPr>
        <p:spPr>
          <a:xfrm>
            <a:off x="6352932" y="619344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177DB79B-9782-3B4E-90FD-53E932E678AF}"/>
              </a:ext>
            </a:extLst>
          </p:cNvPr>
          <p:cNvSpPr txBox="1">
            <a:spLocks/>
          </p:cNvSpPr>
          <p:nvPr/>
        </p:nvSpPr>
        <p:spPr>
          <a:xfrm>
            <a:off x="9153154" y="6157161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169341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 We want to measure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Light" panose="020B0402020203020204" pitchFamily="34" charset="77"/>
              </a:rPr>
              <a:t>similarity</a:t>
            </a:r>
            <a:r>
              <a:rPr lang="en-US" sz="2000" b="1" dirty="0">
                <a:latin typeface="Avenir Light" panose="020B0402020203020204" pitchFamily="34" charset="77"/>
              </a:rPr>
              <a:t> between decoder hidden state and encoder hidden </a:t>
            </a:r>
            <a:r>
              <a:rPr lang="en-US" sz="2000" b="1" dirty="0" err="1">
                <a:latin typeface="Avenir Light" panose="020B0402020203020204" pitchFamily="34" charset="77"/>
              </a:rPr>
              <a:t>stateS</a:t>
            </a:r>
            <a:r>
              <a:rPr lang="en-US" sz="2000" b="1" dirty="0">
                <a:latin typeface="Avenir Light" panose="020B0402020203020204" pitchFamily="34" charset="77"/>
              </a:rPr>
              <a:t> in some ways.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D1A9194-4559-3B4E-B8BA-AD779EE79250}"/>
              </a:ext>
            </a:extLst>
          </p:cNvPr>
          <p:cNvSpPr/>
          <p:nvPr/>
        </p:nvSpPr>
        <p:spPr>
          <a:xfrm>
            <a:off x="7934846" y="2686751"/>
            <a:ext cx="1455412" cy="1016481"/>
          </a:xfrm>
          <a:prstGeom prst="wedgeRectCallout">
            <a:avLst>
              <a:gd name="adj1" fmla="val 72368"/>
              <a:gd name="adj2" fmla="val 9429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Could be cosine similarity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4B0A78-028E-474F-90D6-99B73186D008}"/>
              </a:ext>
            </a:extLst>
          </p:cNvPr>
          <p:cNvGrpSpPr/>
          <p:nvPr/>
        </p:nvGrpSpPr>
        <p:grpSpPr>
          <a:xfrm>
            <a:off x="9913483" y="4159300"/>
            <a:ext cx="988787" cy="216833"/>
            <a:chOff x="9212512" y="3352831"/>
            <a:chExt cx="804752" cy="216833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CB27EBA-B214-094D-8A69-D9F0FDD4F2A6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945AE2-D135-784F-A483-BAF9395F1E9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813EF32-5B48-704D-9559-B990747F157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6B05148-2FF9-474E-B49D-537D92877983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5A0E8E-01EF-0A4C-9766-F583E2461DF3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E74CBF3-EE6E-A447-A02B-7709946B2648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D41427FF-7BF6-7F4B-8482-23E7AFFC3E81}"/>
              </a:ext>
            </a:extLst>
          </p:cNvPr>
          <p:cNvSpPr txBox="1">
            <a:spLocks/>
          </p:cNvSpPr>
          <p:nvPr/>
        </p:nvSpPr>
        <p:spPr>
          <a:xfrm>
            <a:off x="6352932" y="619344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177DB79B-9782-3B4E-90FD-53E932E678AF}"/>
              </a:ext>
            </a:extLst>
          </p:cNvPr>
          <p:cNvSpPr txBox="1">
            <a:spLocks/>
          </p:cNvSpPr>
          <p:nvPr/>
        </p:nvSpPr>
        <p:spPr>
          <a:xfrm>
            <a:off x="9153154" y="6157161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62079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 We want to measure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Light" panose="020B0402020203020204" pitchFamily="34" charset="77"/>
              </a:rPr>
              <a:t>similarity</a:t>
            </a:r>
            <a:r>
              <a:rPr lang="en-US" sz="2000" b="1" dirty="0">
                <a:latin typeface="Avenir Light" panose="020B0402020203020204" pitchFamily="34" charset="77"/>
              </a:rPr>
              <a:t> between decoder hidden state and encoder hidden </a:t>
            </a:r>
            <a:r>
              <a:rPr lang="en-US" sz="2000" b="1" dirty="0" err="1">
                <a:latin typeface="Avenir Light" panose="020B0402020203020204" pitchFamily="34" charset="77"/>
              </a:rPr>
              <a:t>stateS</a:t>
            </a:r>
            <a:r>
              <a:rPr lang="en-US" sz="2000" b="1" dirty="0">
                <a:latin typeface="Avenir Light" panose="020B0402020203020204" pitchFamily="34" charset="77"/>
              </a:rPr>
              <a:t> in some ways.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D1A9194-4559-3B4E-B8BA-AD779EE79250}"/>
              </a:ext>
            </a:extLst>
          </p:cNvPr>
          <p:cNvSpPr/>
          <p:nvPr/>
        </p:nvSpPr>
        <p:spPr>
          <a:xfrm>
            <a:off x="7934846" y="2686751"/>
            <a:ext cx="1455412" cy="1016481"/>
          </a:xfrm>
          <a:prstGeom prst="wedgeRectCallout">
            <a:avLst>
              <a:gd name="adj1" fmla="val 72368"/>
              <a:gd name="adj2" fmla="val 9429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Could be cosine similarity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4B0A78-028E-474F-90D6-99B73186D008}"/>
              </a:ext>
            </a:extLst>
          </p:cNvPr>
          <p:cNvGrpSpPr/>
          <p:nvPr/>
        </p:nvGrpSpPr>
        <p:grpSpPr>
          <a:xfrm>
            <a:off x="9913483" y="4159300"/>
            <a:ext cx="988787" cy="216833"/>
            <a:chOff x="9212512" y="3352831"/>
            <a:chExt cx="804752" cy="216833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CB27EBA-B214-094D-8A69-D9F0FDD4F2A6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945AE2-D135-784F-A483-BAF9395F1E9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813EF32-5B48-704D-9559-B990747F157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6B05148-2FF9-474E-B49D-537D92877983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5A0E8E-01EF-0A4C-9766-F583E2461DF3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E74CBF3-EE6E-A447-A02B-7709946B2648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D41427FF-7BF6-7F4B-8482-23E7AFFC3E81}"/>
              </a:ext>
            </a:extLst>
          </p:cNvPr>
          <p:cNvSpPr txBox="1">
            <a:spLocks/>
          </p:cNvSpPr>
          <p:nvPr/>
        </p:nvSpPr>
        <p:spPr>
          <a:xfrm>
            <a:off x="6352932" y="619344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177DB79B-9782-3B4E-90FD-53E932E678AF}"/>
              </a:ext>
            </a:extLst>
          </p:cNvPr>
          <p:cNvSpPr txBox="1">
            <a:spLocks/>
          </p:cNvSpPr>
          <p:nvPr/>
        </p:nvSpPr>
        <p:spPr>
          <a:xfrm>
            <a:off x="9153154" y="6157161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53881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 We want to measure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Light" panose="020B0402020203020204" pitchFamily="34" charset="77"/>
              </a:rPr>
              <a:t>similarity</a:t>
            </a:r>
            <a:r>
              <a:rPr lang="en-US" sz="2000" b="1" dirty="0">
                <a:latin typeface="Avenir Light" panose="020B0402020203020204" pitchFamily="34" charset="77"/>
              </a:rPr>
              <a:t> between decoder hidden state and encoder hidden </a:t>
            </a:r>
            <a:r>
              <a:rPr lang="en-US" sz="2000" b="1" dirty="0" err="1">
                <a:latin typeface="Avenir Light" panose="020B0402020203020204" pitchFamily="34" charset="77"/>
              </a:rPr>
              <a:t>stateS</a:t>
            </a:r>
            <a:r>
              <a:rPr lang="en-US" sz="2000" b="1" dirty="0">
                <a:latin typeface="Avenir Light" panose="020B0402020203020204" pitchFamily="34" charset="77"/>
              </a:rPr>
              <a:t> in some ways.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49F9C97-D63B-5749-ACB4-E403E1B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509B51C4-3D60-C34C-97F3-CE03A0CF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Arrow 70">
            <a:extLst>
              <a:ext uri="{FF2B5EF4-FFF2-40B4-BE49-F238E27FC236}">
                <a16:creationId xmlns:a16="http://schemas.microsoft.com/office/drawing/2014/main" id="{CBD502E9-1F8B-3943-B05B-63CC1969EBD7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A29E5CFF-ACD6-2446-BA03-FAFE8B772CDF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D2D71AB-6ED6-5E49-92EF-523E8AD74BBC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D1A9194-4559-3B4E-B8BA-AD779EE79250}"/>
              </a:ext>
            </a:extLst>
          </p:cNvPr>
          <p:cNvSpPr/>
          <p:nvPr/>
        </p:nvSpPr>
        <p:spPr>
          <a:xfrm>
            <a:off x="7934846" y="2686751"/>
            <a:ext cx="1455412" cy="1016481"/>
          </a:xfrm>
          <a:prstGeom prst="wedgeRectCallout">
            <a:avLst>
              <a:gd name="adj1" fmla="val 72368"/>
              <a:gd name="adj2" fmla="val 9429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Could be cosine similarity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4B0A78-028E-474F-90D6-99B73186D008}"/>
              </a:ext>
            </a:extLst>
          </p:cNvPr>
          <p:cNvGrpSpPr/>
          <p:nvPr/>
        </p:nvGrpSpPr>
        <p:grpSpPr>
          <a:xfrm>
            <a:off x="9913483" y="4159300"/>
            <a:ext cx="988787" cy="216833"/>
            <a:chOff x="9212512" y="3352831"/>
            <a:chExt cx="804752" cy="216833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CB27EBA-B214-094D-8A69-D9F0FDD4F2A6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945AE2-D135-784F-A483-BAF9395F1E9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813EF32-5B48-704D-9559-B990747F157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6B05148-2FF9-474E-B49D-537D92877983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5A0E8E-01EF-0A4C-9766-F583E2461DF3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E74CBF3-EE6E-A447-A02B-7709946B2648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D41427FF-7BF6-7F4B-8482-23E7AFFC3E81}"/>
              </a:ext>
            </a:extLst>
          </p:cNvPr>
          <p:cNvSpPr txBox="1">
            <a:spLocks/>
          </p:cNvSpPr>
          <p:nvPr/>
        </p:nvSpPr>
        <p:spPr>
          <a:xfrm>
            <a:off x="6352932" y="619344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177DB79B-9782-3B4E-90FD-53E932E678AF}"/>
              </a:ext>
            </a:extLst>
          </p:cNvPr>
          <p:cNvSpPr txBox="1">
            <a:spLocks/>
          </p:cNvSpPr>
          <p:nvPr/>
        </p:nvSpPr>
        <p:spPr>
          <a:xfrm>
            <a:off x="9153154" y="6157161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410269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0538100-2107-4449-BEAD-B87A148DB6AD}"/>
              </a:ext>
            </a:extLst>
          </p:cNvPr>
          <p:cNvSpPr txBox="1">
            <a:spLocks/>
          </p:cNvSpPr>
          <p:nvPr/>
        </p:nvSpPr>
        <p:spPr>
          <a:xfrm>
            <a:off x="6352932" y="619344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01C931B-1A69-BD44-8378-1E1629F44879}"/>
              </a:ext>
            </a:extLst>
          </p:cNvPr>
          <p:cNvSpPr txBox="1">
            <a:spLocks/>
          </p:cNvSpPr>
          <p:nvPr/>
        </p:nvSpPr>
        <p:spPr>
          <a:xfrm>
            <a:off x="9153154" y="6157161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34335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4327" y="5065633"/>
                <a:ext cx="3261418" cy="1037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327" y="5065633"/>
                <a:ext cx="3261418" cy="1037211"/>
              </a:xfrm>
              <a:prstGeom prst="rect">
                <a:avLst/>
              </a:prstGeom>
              <a:blipFill>
                <a:blip r:embed="rId16"/>
                <a:stretch>
                  <a:fillRect t="-1205" b="-85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8197B838-9879-DF43-BF5A-6A63C04C5180}"/>
              </a:ext>
            </a:extLst>
          </p:cNvPr>
          <p:cNvSpPr txBox="1">
            <a:spLocks/>
          </p:cNvSpPr>
          <p:nvPr/>
        </p:nvSpPr>
        <p:spPr>
          <a:xfrm>
            <a:off x="6352932" y="619344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2D2FC7F-1FB0-0C49-AF2E-F38CE202A6B7}"/>
              </a:ext>
            </a:extLst>
          </p:cNvPr>
          <p:cNvSpPr txBox="1">
            <a:spLocks/>
          </p:cNvSpPr>
          <p:nvPr/>
        </p:nvSpPr>
        <p:spPr>
          <a:xfrm>
            <a:off x="9153154" y="6157161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LAYER</a:t>
            </a:r>
          </a:p>
        </p:txBody>
      </p:sp>
    </p:spTree>
    <p:extLst>
      <p:ext uri="{BB962C8B-B14F-4D97-AF65-F5344CB8AC3E}">
        <p14:creationId xmlns:p14="http://schemas.microsoft.com/office/powerpoint/2010/main" val="218792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A73D54D9-0E7C-444D-A07B-58394058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2C4D50C9-73AA-A64E-BF44-241E6CD9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2303CC-04AD-544F-A941-1E85A6BBC17D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86A997C7-B8D4-764E-AF68-36C6C9F2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28BBDA2A-ECDE-4C4B-9545-188035D1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3D458CA-7938-384F-88E4-D214340B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2E172ACE-4F15-254A-A75C-F12B41542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C61CAD95-717F-4347-8E67-5089B6F6C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2CD8EDB-5CBA-4F46-AD3A-4ECAFB920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22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E7D71E4-CCF8-2846-821A-E2E8DA37954A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dirty="0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26558606-1271-CE41-8C45-8D81361A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065A5C25-08E9-184F-A941-90311820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DFABA7C5-BA52-8342-809D-E12EB3361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7DF89079-3930-5F4A-8CF9-E3E56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48B54006-7DF7-474B-A1EC-B19F2951E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1576" y="1126984"/>
                <a:ext cx="5004603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and then add the resulting vectors to create a 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48B54006-7DF7-474B-A1EC-B19F2951E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576" y="1126984"/>
                <a:ext cx="5004603" cy="1429838"/>
              </a:xfrm>
              <a:prstGeom prst="rect">
                <a:avLst/>
              </a:prstGeom>
              <a:blipFill>
                <a:blip r:embed="rId12"/>
                <a:stretch>
                  <a:fillRect l="-1519" r="-2025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46D6523-8D08-554E-B197-BFE361D3A701}"/>
              </a:ext>
            </a:extLst>
          </p:cNvPr>
          <p:cNvGrpSpPr/>
          <p:nvPr/>
        </p:nvGrpSpPr>
        <p:grpSpPr>
          <a:xfrm>
            <a:off x="1934644" y="976110"/>
            <a:ext cx="4330927" cy="2186945"/>
            <a:chOff x="1934644" y="976110"/>
            <a:chExt cx="4330927" cy="2186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ontent Placeholder 2">
                  <a:extLst>
                    <a:ext uri="{FF2B5EF4-FFF2-40B4-BE49-F238E27FC236}">
                      <a16:creationId xmlns:a16="http://schemas.microsoft.com/office/drawing/2014/main" id="{96BAC059-161E-7B48-BB98-0C9C2A7EB5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76" name="Content Placeholder 2">
                  <a:extLst>
                    <a:ext uri="{FF2B5EF4-FFF2-40B4-BE49-F238E27FC236}">
                      <a16:creationId xmlns:a16="http://schemas.microsoft.com/office/drawing/2014/main" id="{96BAC059-161E-7B48-BB98-0C9C2A7EB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  <a:blipFill>
                  <a:blip r:embed="rId13"/>
                  <a:stretch>
                    <a:fillRect l="-10811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EBD27287-792C-DF41-B3CF-86DFA7CD3388}"/>
                </a:ext>
              </a:extLst>
            </p:cNvPr>
            <p:cNvSpPr/>
            <p:nvPr/>
          </p:nvSpPr>
          <p:spPr>
            <a:xfrm rot="16200000">
              <a:off x="2031717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ontent Placeholder 2">
                  <a:extLst>
                    <a:ext uri="{FF2B5EF4-FFF2-40B4-BE49-F238E27FC236}">
                      <a16:creationId xmlns:a16="http://schemas.microsoft.com/office/drawing/2014/main" id="{3B736995-E4B0-D349-969C-8EB40ED22A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6" name="Content Placeholder 2">
                  <a:extLst>
                    <a:ext uri="{FF2B5EF4-FFF2-40B4-BE49-F238E27FC236}">
                      <a16:creationId xmlns:a16="http://schemas.microsoft.com/office/drawing/2014/main" id="{3B736995-E4B0-D349-969C-8EB40ED22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  <a:blipFill>
                  <a:blip r:embed="rId14"/>
                  <a:stretch>
                    <a:fillRect l="-789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Content Placeholder 2">
                  <a:extLst>
                    <a:ext uri="{FF2B5EF4-FFF2-40B4-BE49-F238E27FC236}">
                      <a16:creationId xmlns:a16="http://schemas.microsoft.com/office/drawing/2014/main" id="{42CB6E3A-104E-4541-8208-DB58469FA7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7" name="Content Placeholder 2">
                  <a:extLst>
                    <a:ext uri="{FF2B5EF4-FFF2-40B4-BE49-F238E27FC236}">
                      <a16:creationId xmlns:a16="http://schemas.microsoft.com/office/drawing/2014/main" id="{42CB6E3A-104E-4541-8208-DB58469FA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  <a:blipFill>
                  <a:blip r:embed="rId15"/>
                  <a:stretch>
                    <a:fillRect l="-8108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Content Placeholder 2">
                  <a:extLst>
                    <a:ext uri="{FF2B5EF4-FFF2-40B4-BE49-F238E27FC236}">
                      <a16:creationId xmlns:a16="http://schemas.microsoft.com/office/drawing/2014/main" id="{B19FCAE9-5992-FB4F-9BCD-010E1E02C4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8" name="Content Placeholder 2">
                  <a:extLst>
                    <a:ext uri="{FF2B5EF4-FFF2-40B4-BE49-F238E27FC236}">
                      <a16:creationId xmlns:a16="http://schemas.microsoft.com/office/drawing/2014/main" id="{B19FCAE9-5992-FB4F-9BCD-010E1E02C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  <a:blipFill>
                  <a:blip r:embed="rId16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ontent Placeholder 2">
                  <a:extLst>
                    <a:ext uri="{FF2B5EF4-FFF2-40B4-BE49-F238E27FC236}">
                      <a16:creationId xmlns:a16="http://schemas.microsoft.com/office/drawing/2014/main" id="{D73B3880-F962-4546-9BA1-6A5314F59B3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6" name="Content Placeholder 2">
                  <a:extLst>
                    <a:ext uri="{FF2B5EF4-FFF2-40B4-BE49-F238E27FC236}">
                      <a16:creationId xmlns:a16="http://schemas.microsoft.com/office/drawing/2014/main" id="{D73B3880-F962-4546-9BA1-6A5314F59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  <a:blipFill>
                  <a:blip r:embed="rId17"/>
                  <a:stretch>
                    <a:fillRect l="-789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999F38E-2480-C54C-AF36-DDD8A171780F}"/>
                </a:ext>
              </a:extLst>
            </p:cNvPr>
            <p:cNvGrpSpPr/>
            <p:nvPr/>
          </p:nvGrpSpPr>
          <p:grpSpPr>
            <a:xfrm>
              <a:off x="3755293" y="1130691"/>
              <a:ext cx="1364224" cy="311369"/>
              <a:chOff x="2297660" y="4140835"/>
              <a:chExt cx="1364224" cy="311369"/>
            </a:xfrm>
          </p:grpSpPr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98B8D122-116B-E84E-9768-F9B458F8830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D1BE025-CE31-F347-A62B-A5464419D9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CC99EB-86E4-2341-8AED-4DD3E386274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40631B1-0517-B249-8C03-3DE1EE16B447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BA6E4BA-B4C7-084B-8735-5BA0AE4C589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21C158C-6411-1946-A0A9-41825BF6E55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Right Arrow 88">
              <a:extLst>
                <a:ext uri="{FF2B5EF4-FFF2-40B4-BE49-F238E27FC236}">
                  <a16:creationId xmlns:a16="http://schemas.microsoft.com/office/drawing/2014/main" id="{5EA340E6-B871-CD48-90DF-7D5FB9F2E2A2}"/>
                </a:ext>
              </a:extLst>
            </p:cNvPr>
            <p:cNvSpPr/>
            <p:nvPr/>
          </p:nvSpPr>
          <p:spPr>
            <a:xfrm rot="16200000">
              <a:off x="3049663" y="2570289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id="{2CF68F13-D0C3-074F-B6C2-DB77F543B7A2}"/>
                </a:ext>
              </a:extLst>
            </p:cNvPr>
            <p:cNvSpPr/>
            <p:nvPr/>
          </p:nvSpPr>
          <p:spPr>
            <a:xfrm rot="16200000">
              <a:off x="4130423" y="2540780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5B4CD-77AF-6347-884F-1CF43F4B1E3A}"/>
                </a:ext>
              </a:extLst>
            </p:cNvPr>
            <p:cNvGrpSpPr/>
            <p:nvPr/>
          </p:nvGrpSpPr>
          <p:grpSpPr>
            <a:xfrm>
              <a:off x="1961736" y="1789246"/>
              <a:ext cx="863586" cy="197104"/>
              <a:chOff x="2297660" y="4140835"/>
              <a:chExt cx="1364224" cy="311369"/>
            </a:xfrm>
          </p:grpSpPr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0F122873-3B86-C143-844D-7DD01345AF9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3CD8386-1C09-3C49-8490-516DDE1F51A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860ABD7-5229-B743-8D72-5E7FA449347C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EA94D08-D193-9D44-937A-42C080B6C4FC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EC74B9E-BAA7-9E44-9225-2EBF65CF8A7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9DBA9FE-9DD7-174A-AAAB-A9186F26EA6A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29" name="Right Arrow 128">
              <a:extLst>
                <a:ext uri="{FF2B5EF4-FFF2-40B4-BE49-F238E27FC236}">
                  <a16:creationId xmlns:a16="http://schemas.microsoft.com/office/drawing/2014/main" id="{2F82F271-B85C-5149-A793-DE18CA77BDFA}"/>
                </a:ext>
              </a:extLst>
            </p:cNvPr>
            <p:cNvSpPr/>
            <p:nvPr/>
          </p:nvSpPr>
          <p:spPr>
            <a:xfrm rot="16200000">
              <a:off x="5250397" y="2538837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Add">
              <a:extLst>
                <a:ext uri="{FF2B5EF4-FFF2-40B4-BE49-F238E27FC236}">
                  <a16:creationId xmlns:a16="http://schemas.microsoft.com/office/drawing/2014/main" id="{E691A5EF-161D-ED46-840D-BB24DB05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2854390" y="1788428"/>
              <a:ext cx="241116" cy="241116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3C57EE-D79B-5947-895A-2F1C09B7FBF7}"/>
                </a:ext>
              </a:extLst>
            </p:cNvPr>
            <p:cNvGrpSpPr/>
            <p:nvPr/>
          </p:nvGrpSpPr>
          <p:grpSpPr>
            <a:xfrm>
              <a:off x="3127145" y="1791886"/>
              <a:ext cx="1133770" cy="241116"/>
              <a:chOff x="2114136" y="1940828"/>
              <a:chExt cx="1133770" cy="241116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634531B-7352-6A4D-9D1A-9E8D95861984}"/>
                  </a:ext>
                </a:extLst>
              </p:cNvPr>
              <p:cNvGrpSpPr/>
              <p:nvPr/>
            </p:nvGrpSpPr>
            <p:grpSpPr>
              <a:xfrm>
                <a:off x="2114136" y="1941646"/>
                <a:ext cx="863586" cy="197104"/>
                <a:chOff x="2297660" y="4140835"/>
                <a:chExt cx="1364224" cy="311369"/>
              </a:xfrm>
            </p:grpSpPr>
            <p:sp>
              <p:nvSpPr>
                <p:cNvPr id="139" name="Rounded Rectangle 138">
                  <a:extLst>
                    <a:ext uri="{FF2B5EF4-FFF2-40B4-BE49-F238E27FC236}">
                      <a16:creationId xmlns:a16="http://schemas.microsoft.com/office/drawing/2014/main" id="{5C90DEFD-4E87-3149-8FF8-A7B0A4239087}"/>
                    </a:ext>
                  </a:extLst>
                </p:cNvPr>
                <p:cNvSpPr/>
                <p:nvPr/>
              </p:nvSpPr>
              <p:spPr>
                <a:xfrm>
                  <a:off x="2297660" y="4140835"/>
                  <a:ext cx="1364224" cy="311369"/>
                </a:xfrm>
                <a:prstGeom prst="roundRect">
                  <a:avLst/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8A1BE46D-21E0-3743-82F6-50837FA4F311}"/>
                    </a:ext>
                  </a:extLst>
                </p:cNvPr>
                <p:cNvSpPr/>
                <p:nvPr/>
              </p:nvSpPr>
              <p:spPr>
                <a:xfrm>
                  <a:off x="2382210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A36B1D2A-F01B-8240-8394-4BA60598FAC9}"/>
                    </a:ext>
                  </a:extLst>
                </p:cNvPr>
                <p:cNvSpPr/>
                <p:nvPr/>
              </p:nvSpPr>
              <p:spPr>
                <a:xfrm>
                  <a:off x="2628469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52229187-97E2-6D4F-81E8-8B5EA1C9C765}"/>
                    </a:ext>
                  </a:extLst>
                </p:cNvPr>
                <p:cNvSpPr/>
                <p:nvPr/>
              </p:nvSpPr>
              <p:spPr>
                <a:xfrm>
                  <a:off x="2874728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733ABF9-33D4-604E-A19D-30D696CBB5C4}"/>
                    </a:ext>
                  </a:extLst>
                </p:cNvPr>
                <p:cNvSpPr/>
                <p:nvPr/>
              </p:nvSpPr>
              <p:spPr>
                <a:xfrm>
                  <a:off x="3126597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C40F9FC0-7072-6C4C-8E8E-56DC53DCFB95}"/>
                    </a:ext>
                  </a:extLst>
                </p:cNvPr>
                <p:cNvSpPr/>
                <p:nvPr/>
              </p:nvSpPr>
              <p:spPr>
                <a:xfrm>
                  <a:off x="3384593" y="4196386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145" name="Graphic 144" descr="Add">
                <a:extLst>
                  <a:ext uri="{FF2B5EF4-FFF2-40B4-BE49-F238E27FC236}">
                    <a16:creationId xmlns:a16="http://schemas.microsoft.com/office/drawing/2014/main" id="{420F082D-4486-BC4F-B2EB-0AB9FA807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3006790" y="1940828"/>
                <a:ext cx="241116" cy="241116"/>
              </a:xfrm>
              <a:prstGeom prst="rect">
                <a:avLst/>
              </a:prstGeom>
            </p:spPr>
          </p:pic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C649059-7236-6E4B-8B98-FAF1CA902938}"/>
                </a:ext>
              </a:extLst>
            </p:cNvPr>
            <p:cNvGrpSpPr/>
            <p:nvPr/>
          </p:nvGrpSpPr>
          <p:grpSpPr>
            <a:xfrm>
              <a:off x="4273012" y="1792914"/>
              <a:ext cx="863586" cy="197104"/>
              <a:chOff x="2297660" y="4140835"/>
              <a:chExt cx="1364224" cy="311369"/>
            </a:xfrm>
          </p:grpSpPr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81678AF5-059A-524D-BBC0-2C74E42CDA72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0171174-D902-8940-B3D3-B898D70DEC11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28FC0A4-F43C-4F4F-A9C7-0F9FE0093FAE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EADF5DB-697E-5E4E-BFAE-E8BA152DE2EB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D562F48C-31AA-924C-9E6A-527198BE8677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0BD179FC-AA97-6946-9C6D-C97C0D7B791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53" name="Graphic 152" descr="Add">
              <a:extLst>
                <a:ext uri="{FF2B5EF4-FFF2-40B4-BE49-F238E27FC236}">
                  <a16:creationId xmlns:a16="http://schemas.microsoft.com/office/drawing/2014/main" id="{DAD69E05-7FC6-D348-844B-0337D439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5165666" y="1792096"/>
              <a:ext cx="241116" cy="241116"/>
            </a:xfrm>
            <a:prstGeom prst="rect">
              <a:avLst/>
            </a:prstGeom>
          </p:spPr>
        </p:pic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8C683DB-BE3C-F343-A947-0CE4A5C8AFFD}"/>
                </a:ext>
              </a:extLst>
            </p:cNvPr>
            <p:cNvGrpSpPr/>
            <p:nvPr/>
          </p:nvGrpSpPr>
          <p:grpSpPr>
            <a:xfrm>
              <a:off x="5401985" y="1798787"/>
              <a:ext cx="863586" cy="197104"/>
              <a:chOff x="2297660" y="4140835"/>
              <a:chExt cx="1364224" cy="311369"/>
            </a:xfrm>
          </p:grpSpPr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81781835-C94E-6348-9D39-91369059FEF9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39C2FEE-359E-534B-A0E5-9E8FC9699BFA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CE6A850-A3E7-1740-AB6F-7FC522165924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A8920AB-8F47-8642-82B3-6062825B0EAE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FC20557-0EB7-7C44-989C-70BF38AA0C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0898DF4-D334-B845-AA2E-E4E9AE02351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977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F994561C-01F2-0D49-9CA8-3973CA7D6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F994561C-01F2-0D49-9CA8-3973CA7D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11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9D59044-2B6F-7A43-88F2-4A98478F142A}"/>
              </a:ext>
            </a:extLst>
          </p:cNvPr>
          <p:cNvGrpSpPr/>
          <p:nvPr/>
        </p:nvGrpSpPr>
        <p:grpSpPr>
          <a:xfrm>
            <a:off x="1894896" y="1347934"/>
            <a:ext cx="4330927" cy="2186945"/>
            <a:chOff x="1934644" y="976110"/>
            <a:chExt cx="4330927" cy="2186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Content Placeholder 2">
                  <a:extLst>
                    <a:ext uri="{FF2B5EF4-FFF2-40B4-BE49-F238E27FC236}">
                      <a16:creationId xmlns:a16="http://schemas.microsoft.com/office/drawing/2014/main" id="{BC50765C-8DE3-A547-BB98-0ABC16EAF35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78" name="Content Placeholder 2">
                  <a:extLst>
                    <a:ext uri="{FF2B5EF4-FFF2-40B4-BE49-F238E27FC236}">
                      <a16:creationId xmlns:a16="http://schemas.microsoft.com/office/drawing/2014/main" id="{BC50765C-8DE3-A547-BB98-0ABC16EAF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  <a:blipFill>
                  <a:blip r:embed="rId12"/>
                  <a:stretch>
                    <a:fillRect l="-789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D288757A-4B74-C444-B45A-82FB2D857B17}"/>
                </a:ext>
              </a:extLst>
            </p:cNvPr>
            <p:cNvSpPr/>
            <p:nvPr/>
          </p:nvSpPr>
          <p:spPr>
            <a:xfrm rot="16200000">
              <a:off x="2031717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Content Placeholder 2">
                  <a:extLst>
                    <a:ext uri="{FF2B5EF4-FFF2-40B4-BE49-F238E27FC236}">
                      <a16:creationId xmlns:a16="http://schemas.microsoft.com/office/drawing/2014/main" id="{A50B02F1-BCD1-3A4D-AAC2-A58CAD2ADC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0" name="Content Placeholder 2">
                  <a:extLst>
                    <a:ext uri="{FF2B5EF4-FFF2-40B4-BE49-F238E27FC236}">
                      <a16:creationId xmlns:a16="http://schemas.microsoft.com/office/drawing/2014/main" id="{A50B02F1-BCD1-3A4D-AAC2-A58CAD2AD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  <a:blipFill>
                  <a:blip r:embed="rId13"/>
                  <a:stretch>
                    <a:fillRect l="-8108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4022E35A-CE2F-7D40-B2FA-2675FCD317A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4022E35A-CE2F-7D40-B2FA-2675FCD31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  <a:blipFill>
                  <a:blip r:embed="rId14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3F28CD07-9E7A-3E40-93BC-A467167C24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3F28CD07-9E7A-3E40-93BC-A467167C2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  <a:blipFill>
                  <a:blip r:embed="rId15"/>
                  <a:stretch>
                    <a:fillRect l="-5263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ontent Placeholder 2">
                  <a:extLst>
                    <a:ext uri="{FF2B5EF4-FFF2-40B4-BE49-F238E27FC236}">
                      <a16:creationId xmlns:a16="http://schemas.microsoft.com/office/drawing/2014/main" id="{840401B3-18DD-FE43-BD9D-29AB54638B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3" name="Content Placeholder 2">
                  <a:extLst>
                    <a:ext uri="{FF2B5EF4-FFF2-40B4-BE49-F238E27FC236}">
                      <a16:creationId xmlns:a16="http://schemas.microsoft.com/office/drawing/2014/main" id="{840401B3-18DD-FE43-BD9D-29AB54638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  <a:blipFill>
                  <a:blip r:embed="rId16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5C22C0A-769C-9D4D-8659-AB5E33766BA9}"/>
                </a:ext>
              </a:extLst>
            </p:cNvPr>
            <p:cNvGrpSpPr/>
            <p:nvPr/>
          </p:nvGrpSpPr>
          <p:grpSpPr>
            <a:xfrm>
              <a:off x="3755293" y="1130691"/>
              <a:ext cx="1364224" cy="311369"/>
              <a:chOff x="2297660" y="4140835"/>
              <a:chExt cx="1364224" cy="311369"/>
            </a:xfrm>
          </p:grpSpPr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58EA3ECE-8A7A-404B-8D7E-AE1066A18C3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371924E-0B1C-1A41-9616-71EDE824EFB8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E10273F-90AA-E141-A6D5-43E45A0558D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1BBE925-3A3F-124D-924A-0E70F61AA09B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80F476D-FCD5-834F-B9F4-DE07A151149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1C91524-D1A2-9A49-BCD1-EB43BC4C5049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F413A544-C220-134D-9E1C-3BD23817B3B4}"/>
                </a:ext>
              </a:extLst>
            </p:cNvPr>
            <p:cNvSpPr/>
            <p:nvPr/>
          </p:nvSpPr>
          <p:spPr>
            <a:xfrm rot="16200000">
              <a:off x="3049663" y="2570289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B859ECF7-BFD2-E04F-8472-547F8F634A7B}"/>
                </a:ext>
              </a:extLst>
            </p:cNvPr>
            <p:cNvSpPr/>
            <p:nvPr/>
          </p:nvSpPr>
          <p:spPr>
            <a:xfrm rot="16200000">
              <a:off x="4130423" y="2540780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099F27F-67D5-394D-A9AB-9DB26FB38BA7}"/>
                </a:ext>
              </a:extLst>
            </p:cNvPr>
            <p:cNvGrpSpPr/>
            <p:nvPr/>
          </p:nvGrpSpPr>
          <p:grpSpPr>
            <a:xfrm>
              <a:off x="1961736" y="1789246"/>
              <a:ext cx="863586" cy="197104"/>
              <a:chOff x="2297660" y="4140835"/>
              <a:chExt cx="1364224" cy="311369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D2D471F7-640C-3F46-804D-7CBF1CFA0349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3471636B-E495-D24D-8C07-62D5E5558E62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642917B-3B08-DE40-A979-5D381C768EC4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F37B079-5517-DE44-BAF8-8E0EE0322FD9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67D3E85-00AF-9843-821A-6CF73BE38A9D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E9116A2-6860-9541-B139-09837136D394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73FBE7AF-B1FE-3C4B-A2FC-D1AE758C95CE}"/>
                </a:ext>
              </a:extLst>
            </p:cNvPr>
            <p:cNvSpPr/>
            <p:nvPr/>
          </p:nvSpPr>
          <p:spPr>
            <a:xfrm rot="16200000">
              <a:off x="5250397" y="2538837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Graphic 88" descr="Add">
              <a:extLst>
                <a:ext uri="{FF2B5EF4-FFF2-40B4-BE49-F238E27FC236}">
                  <a16:creationId xmlns:a16="http://schemas.microsoft.com/office/drawing/2014/main" id="{1D403C20-681E-9341-8CAB-44D40774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2854390" y="1788428"/>
              <a:ext cx="241116" cy="241116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978ED02-ECB4-2F4C-B7DB-DD5617B1D05C}"/>
                </a:ext>
              </a:extLst>
            </p:cNvPr>
            <p:cNvGrpSpPr/>
            <p:nvPr/>
          </p:nvGrpSpPr>
          <p:grpSpPr>
            <a:xfrm>
              <a:off x="3127145" y="1791886"/>
              <a:ext cx="1133770" cy="241116"/>
              <a:chOff x="2114136" y="1940828"/>
              <a:chExt cx="1133770" cy="241116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E07172EB-DFEE-974D-8966-F3C3DFC455FC}"/>
                  </a:ext>
                </a:extLst>
              </p:cNvPr>
              <p:cNvGrpSpPr/>
              <p:nvPr/>
            </p:nvGrpSpPr>
            <p:grpSpPr>
              <a:xfrm>
                <a:off x="2114136" y="1941646"/>
                <a:ext cx="863586" cy="197104"/>
                <a:chOff x="2297660" y="4140835"/>
                <a:chExt cx="1364224" cy="311369"/>
              </a:xfrm>
            </p:grpSpPr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id="{5C03F625-53E4-7144-8F97-877F2B9B802F}"/>
                    </a:ext>
                  </a:extLst>
                </p:cNvPr>
                <p:cNvSpPr/>
                <p:nvPr/>
              </p:nvSpPr>
              <p:spPr>
                <a:xfrm>
                  <a:off x="2297660" y="4140835"/>
                  <a:ext cx="1364224" cy="311369"/>
                </a:xfrm>
                <a:prstGeom prst="roundRect">
                  <a:avLst/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00CF0983-6BFB-684F-9E1D-808F55F81B91}"/>
                    </a:ext>
                  </a:extLst>
                </p:cNvPr>
                <p:cNvSpPr/>
                <p:nvPr/>
              </p:nvSpPr>
              <p:spPr>
                <a:xfrm>
                  <a:off x="2382210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71D21AF5-6BC0-514A-B732-7C3E7C95FCAD}"/>
                    </a:ext>
                  </a:extLst>
                </p:cNvPr>
                <p:cNvSpPr/>
                <p:nvPr/>
              </p:nvSpPr>
              <p:spPr>
                <a:xfrm>
                  <a:off x="2628469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E6D9C1E9-1277-714B-BA2F-C202CDC13A5C}"/>
                    </a:ext>
                  </a:extLst>
                </p:cNvPr>
                <p:cNvSpPr/>
                <p:nvPr/>
              </p:nvSpPr>
              <p:spPr>
                <a:xfrm>
                  <a:off x="2874728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5EFDE873-53A1-9148-BFC8-7F4AF94F4CCD}"/>
                    </a:ext>
                  </a:extLst>
                </p:cNvPr>
                <p:cNvSpPr/>
                <p:nvPr/>
              </p:nvSpPr>
              <p:spPr>
                <a:xfrm>
                  <a:off x="3126597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AED36335-9D0A-864E-9743-7794E2EE4BFD}"/>
                    </a:ext>
                  </a:extLst>
                </p:cNvPr>
                <p:cNvSpPr/>
                <p:nvPr/>
              </p:nvSpPr>
              <p:spPr>
                <a:xfrm>
                  <a:off x="3384593" y="4196386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108" name="Graphic 107" descr="Add">
                <a:extLst>
                  <a:ext uri="{FF2B5EF4-FFF2-40B4-BE49-F238E27FC236}">
                    <a16:creationId xmlns:a16="http://schemas.microsoft.com/office/drawing/2014/main" id="{FDA37251-C982-C04B-8638-2427D35BA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flipH="1">
                <a:off x="3006790" y="1940828"/>
                <a:ext cx="241116" cy="241116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3B0886D-6DFE-D546-B0CD-C5E973C0E2A0}"/>
                </a:ext>
              </a:extLst>
            </p:cNvPr>
            <p:cNvGrpSpPr/>
            <p:nvPr/>
          </p:nvGrpSpPr>
          <p:grpSpPr>
            <a:xfrm>
              <a:off x="4273012" y="1792914"/>
              <a:ext cx="863586" cy="197104"/>
              <a:chOff x="2297660" y="4140835"/>
              <a:chExt cx="1364224" cy="311369"/>
            </a:xfrm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876AD534-CF6C-3943-8240-9B3B3ABE8086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03590AA-9C29-134A-8765-ED6EFCEB8D82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3F420E5-8B4C-E945-87E4-C1DFB5DBCDE4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6837C87-7A66-9148-AAE4-135C6B6A2992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8936441-7DB4-C546-BD4E-9FFAFA18A746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67373FE-85A1-FD40-A458-9C650A60D23A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92" name="Graphic 91" descr="Add">
              <a:extLst>
                <a:ext uri="{FF2B5EF4-FFF2-40B4-BE49-F238E27FC236}">
                  <a16:creationId xmlns:a16="http://schemas.microsoft.com/office/drawing/2014/main" id="{F7205AB5-5CEE-E24A-8FC1-14ADD8AA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H="1">
              <a:off x="5165666" y="1792096"/>
              <a:ext cx="241116" cy="241116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430E131-7F0F-8B42-B112-943090FC28EE}"/>
                </a:ext>
              </a:extLst>
            </p:cNvPr>
            <p:cNvGrpSpPr/>
            <p:nvPr/>
          </p:nvGrpSpPr>
          <p:grpSpPr>
            <a:xfrm>
              <a:off x="5401985" y="1798787"/>
              <a:ext cx="863586" cy="197104"/>
              <a:chOff x="2297660" y="4140835"/>
              <a:chExt cx="1364224" cy="311369"/>
            </a:xfrm>
          </p:grpSpPr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FA334009-B52B-A041-9D45-6C2B62B8D3A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A3481B0-2346-364D-8984-FE751F585BFC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26D823C-F651-DD44-96A8-7FCFB4D6EE25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DC2D253-1802-D341-8707-F39B08C48366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F01E18E-4573-2A4D-9634-25B9859310C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F2A0A76-AED4-C040-BD3F-2A8E5C036B0E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Content Placeholder 2">
                <a:extLst>
                  <a:ext uri="{FF2B5EF4-FFF2-40B4-BE49-F238E27FC236}">
                    <a16:creationId xmlns:a16="http://schemas.microsoft.com/office/drawing/2014/main" id="{0F681F21-4ECD-B64C-A795-C214045F7B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21" name="Content Placeholder 2">
                <a:extLst>
                  <a:ext uri="{FF2B5EF4-FFF2-40B4-BE49-F238E27FC236}">
                    <a16:creationId xmlns:a16="http://schemas.microsoft.com/office/drawing/2014/main" id="{0F681F21-4ECD-B64C-A795-C214045F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  <a:blipFill>
                <a:blip r:embed="rId19"/>
                <a:stretch>
                  <a:fillRect l="-63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3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8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11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8CB57C4-BE96-9C4B-85B5-264B557877D7}"/>
              </a:ext>
            </a:extLst>
          </p:cNvPr>
          <p:cNvGrpSpPr/>
          <p:nvPr/>
        </p:nvGrpSpPr>
        <p:grpSpPr>
          <a:xfrm>
            <a:off x="1894896" y="1347934"/>
            <a:ext cx="4330927" cy="2186945"/>
            <a:chOff x="1934644" y="976110"/>
            <a:chExt cx="4330927" cy="2186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1445870B-8A2B-6749-B3D7-551F717477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1445870B-8A2B-6749-B3D7-551F71747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  <a:blipFill>
                  <a:blip r:embed="rId13"/>
                  <a:stretch>
                    <a:fillRect l="-789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6C8F782D-0009-7E4A-8232-095F947B960D}"/>
                </a:ext>
              </a:extLst>
            </p:cNvPr>
            <p:cNvSpPr/>
            <p:nvPr/>
          </p:nvSpPr>
          <p:spPr>
            <a:xfrm rot="16200000">
              <a:off x="2031717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0D9213E5-EC72-3840-926D-6089611079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0D9213E5-EC72-3840-926D-608961107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  <a:blipFill>
                  <a:blip r:embed="rId14"/>
                  <a:stretch>
                    <a:fillRect l="-8108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ontent Placeholder 2">
                  <a:extLst>
                    <a:ext uri="{FF2B5EF4-FFF2-40B4-BE49-F238E27FC236}">
                      <a16:creationId xmlns:a16="http://schemas.microsoft.com/office/drawing/2014/main" id="{0D7C4D74-3DA3-434F-808C-EED5B8842D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3" name="Content Placeholder 2">
                  <a:extLst>
                    <a:ext uri="{FF2B5EF4-FFF2-40B4-BE49-F238E27FC236}">
                      <a16:creationId xmlns:a16="http://schemas.microsoft.com/office/drawing/2014/main" id="{0D7C4D74-3DA3-434F-808C-EED5B8842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  <a:blipFill>
                  <a:blip r:embed="rId15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ontent Placeholder 2">
                  <a:extLst>
                    <a:ext uri="{FF2B5EF4-FFF2-40B4-BE49-F238E27FC236}">
                      <a16:creationId xmlns:a16="http://schemas.microsoft.com/office/drawing/2014/main" id="{AE357009-F8CF-B140-9BB9-332FFB2479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4" name="Content Placeholder 2">
                  <a:extLst>
                    <a:ext uri="{FF2B5EF4-FFF2-40B4-BE49-F238E27FC236}">
                      <a16:creationId xmlns:a16="http://schemas.microsoft.com/office/drawing/2014/main" id="{AE357009-F8CF-B140-9BB9-332FFB247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  <a:blipFill>
                  <a:blip r:embed="rId16"/>
                  <a:stretch>
                    <a:fillRect l="-5263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2">
                  <a:extLst>
                    <a:ext uri="{FF2B5EF4-FFF2-40B4-BE49-F238E27FC236}">
                      <a16:creationId xmlns:a16="http://schemas.microsoft.com/office/drawing/2014/main" id="{F81ACCA4-8306-FC47-A745-BA927A8CAE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5" name="Content Placeholder 2">
                  <a:extLst>
                    <a:ext uri="{FF2B5EF4-FFF2-40B4-BE49-F238E27FC236}">
                      <a16:creationId xmlns:a16="http://schemas.microsoft.com/office/drawing/2014/main" id="{F81ACCA4-8306-FC47-A745-BA927A8C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  <a:blipFill>
                  <a:blip r:embed="rId17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9935D0F-9386-094B-A203-DA1E5D7DA73E}"/>
                </a:ext>
              </a:extLst>
            </p:cNvPr>
            <p:cNvGrpSpPr/>
            <p:nvPr/>
          </p:nvGrpSpPr>
          <p:grpSpPr>
            <a:xfrm>
              <a:off x="3755293" y="1130691"/>
              <a:ext cx="1364224" cy="311369"/>
              <a:chOff x="2297660" y="4140835"/>
              <a:chExt cx="1364224" cy="311369"/>
            </a:xfrm>
          </p:grpSpPr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794482A7-843C-0F48-829A-711EECDE9EB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81C3FEA-5BD0-9643-A3BD-3104EB2E602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8075A32-BB1F-BB41-9CDA-7E9B99A1D55F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66AE9B1-4205-5D4C-9B85-5BD42BDC8855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D147AD4-7882-AF47-A4A0-C92C7BD783FA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09DCFDC-35A6-944E-9A80-DD318E2B149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Right Arrow 96">
              <a:extLst>
                <a:ext uri="{FF2B5EF4-FFF2-40B4-BE49-F238E27FC236}">
                  <a16:creationId xmlns:a16="http://schemas.microsoft.com/office/drawing/2014/main" id="{B2AEF46E-0DE2-F145-96D9-9944DE8D9DC3}"/>
                </a:ext>
              </a:extLst>
            </p:cNvPr>
            <p:cNvSpPr/>
            <p:nvPr/>
          </p:nvSpPr>
          <p:spPr>
            <a:xfrm rot="16200000">
              <a:off x="3049663" y="2570289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932AA449-5441-FC4B-B19A-0C7CE56944C3}"/>
                </a:ext>
              </a:extLst>
            </p:cNvPr>
            <p:cNvSpPr/>
            <p:nvPr/>
          </p:nvSpPr>
          <p:spPr>
            <a:xfrm rot="16200000">
              <a:off x="4130423" y="2540780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D5B4522-0BCA-EC47-AD33-5FBD739E8C9B}"/>
                </a:ext>
              </a:extLst>
            </p:cNvPr>
            <p:cNvGrpSpPr/>
            <p:nvPr/>
          </p:nvGrpSpPr>
          <p:grpSpPr>
            <a:xfrm>
              <a:off x="1961736" y="1789246"/>
              <a:ext cx="863586" cy="197104"/>
              <a:chOff x="2297660" y="4140835"/>
              <a:chExt cx="1364224" cy="311369"/>
            </a:xfrm>
          </p:grpSpPr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B5A4AAAD-587B-394D-89EB-E80B7A90CC6A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2AA4DBE-D8EE-5045-B549-C28F69B68073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413ECAA-F88E-C442-9E4A-4E95FA852F14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C64A9F2-0CAB-244B-AFD0-E4C6921566CF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DB2FF6-01D2-5F46-8A6A-BC3C515D27C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8658A8C-CA5D-E744-8E12-9D37C9643135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076AE85E-77C8-A348-8AB3-F23F1F4CB7A1}"/>
                </a:ext>
              </a:extLst>
            </p:cNvPr>
            <p:cNvSpPr/>
            <p:nvPr/>
          </p:nvSpPr>
          <p:spPr>
            <a:xfrm rot="16200000">
              <a:off x="5250397" y="2538837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Graphic 101" descr="Add">
              <a:extLst>
                <a:ext uri="{FF2B5EF4-FFF2-40B4-BE49-F238E27FC236}">
                  <a16:creationId xmlns:a16="http://schemas.microsoft.com/office/drawing/2014/main" id="{1E11A470-748F-2C48-8AC2-4D59248C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2854390" y="1788428"/>
              <a:ext cx="241116" cy="241116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7D14BA-B74F-C94D-998D-62591FB7D051}"/>
                </a:ext>
              </a:extLst>
            </p:cNvPr>
            <p:cNvGrpSpPr/>
            <p:nvPr/>
          </p:nvGrpSpPr>
          <p:grpSpPr>
            <a:xfrm>
              <a:off x="3127145" y="1791886"/>
              <a:ext cx="1133770" cy="241116"/>
              <a:chOff x="2114136" y="1940828"/>
              <a:chExt cx="1133770" cy="241116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906D805-928B-B64A-AC68-DC8CBC83FFFE}"/>
                  </a:ext>
                </a:extLst>
              </p:cNvPr>
              <p:cNvGrpSpPr/>
              <p:nvPr/>
            </p:nvGrpSpPr>
            <p:grpSpPr>
              <a:xfrm>
                <a:off x="2114136" y="1941646"/>
                <a:ext cx="863586" cy="197104"/>
                <a:chOff x="2297660" y="4140835"/>
                <a:chExt cx="1364224" cy="311369"/>
              </a:xfrm>
            </p:grpSpPr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1DF221DD-7240-D140-974F-4CE9680ED3D8}"/>
                    </a:ext>
                  </a:extLst>
                </p:cNvPr>
                <p:cNvSpPr/>
                <p:nvPr/>
              </p:nvSpPr>
              <p:spPr>
                <a:xfrm>
                  <a:off x="2297660" y="4140835"/>
                  <a:ext cx="1364224" cy="311369"/>
                </a:xfrm>
                <a:prstGeom prst="roundRect">
                  <a:avLst/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83C527D-003D-7141-B538-1A21C44CEB43}"/>
                    </a:ext>
                  </a:extLst>
                </p:cNvPr>
                <p:cNvSpPr/>
                <p:nvPr/>
              </p:nvSpPr>
              <p:spPr>
                <a:xfrm>
                  <a:off x="2382210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3A5DA9-B92D-CE4A-A4D8-E06A961F7DEA}"/>
                    </a:ext>
                  </a:extLst>
                </p:cNvPr>
                <p:cNvSpPr/>
                <p:nvPr/>
              </p:nvSpPr>
              <p:spPr>
                <a:xfrm>
                  <a:off x="2628469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0886D5F5-521A-4A45-873D-53DB67D8E919}"/>
                    </a:ext>
                  </a:extLst>
                </p:cNvPr>
                <p:cNvSpPr/>
                <p:nvPr/>
              </p:nvSpPr>
              <p:spPr>
                <a:xfrm>
                  <a:off x="2874728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59FE893-6508-1A4B-9F8B-C3FCC347A1FF}"/>
                    </a:ext>
                  </a:extLst>
                </p:cNvPr>
                <p:cNvSpPr/>
                <p:nvPr/>
              </p:nvSpPr>
              <p:spPr>
                <a:xfrm>
                  <a:off x="3126597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2D23ECE9-0C88-F842-B6B0-8A0FCA6BB2B6}"/>
                    </a:ext>
                  </a:extLst>
                </p:cNvPr>
                <p:cNvSpPr/>
                <p:nvPr/>
              </p:nvSpPr>
              <p:spPr>
                <a:xfrm>
                  <a:off x="3384593" y="4196386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143" name="Graphic 142" descr="Add">
                <a:extLst>
                  <a:ext uri="{FF2B5EF4-FFF2-40B4-BE49-F238E27FC236}">
                    <a16:creationId xmlns:a16="http://schemas.microsoft.com/office/drawing/2014/main" id="{8D1CF069-B3BF-5E44-80C2-392A447C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3006790" y="1940828"/>
                <a:ext cx="241116" cy="241116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0909E93-5D63-BA4D-9155-ADD6A4A56049}"/>
                </a:ext>
              </a:extLst>
            </p:cNvPr>
            <p:cNvGrpSpPr/>
            <p:nvPr/>
          </p:nvGrpSpPr>
          <p:grpSpPr>
            <a:xfrm>
              <a:off x="4273012" y="1792914"/>
              <a:ext cx="863586" cy="197104"/>
              <a:chOff x="2297660" y="4140835"/>
              <a:chExt cx="1364224" cy="311369"/>
            </a:xfrm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2AF5490E-235E-6141-9B99-79E34DD2FB3C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0422998-8E90-C442-89A8-44691AF5704D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D3C15D0-DDFF-5D4A-AA64-B090D5B5C4DF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7A53C15-E281-0D4A-96B8-9E8F812CDD7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FEBFBC5-2EEF-4345-AC24-6FBF6E1EF64F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48CC3EB-8D6C-744B-819C-81FA25F69D9E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05" name="Graphic 104" descr="Add">
              <a:extLst>
                <a:ext uri="{FF2B5EF4-FFF2-40B4-BE49-F238E27FC236}">
                  <a16:creationId xmlns:a16="http://schemas.microsoft.com/office/drawing/2014/main" id="{5970288B-FD13-A949-B3E2-A47383F4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H="1">
              <a:off x="5165666" y="1792096"/>
              <a:ext cx="241116" cy="241116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3D0648-9CD3-2B41-8D59-095D3E2BAA45}"/>
                </a:ext>
              </a:extLst>
            </p:cNvPr>
            <p:cNvGrpSpPr/>
            <p:nvPr/>
          </p:nvGrpSpPr>
          <p:grpSpPr>
            <a:xfrm>
              <a:off x="5401985" y="1798787"/>
              <a:ext cx="863586" cy="197104"/>
              <a:chOff x="2297660" y="4140835"/>
              <a:chExt cx="1364224" cy="311369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AD99B388-7AB5-F740-8643-7609F854A2B2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4B26B86-BE05-1542-BEF7-CFA4CAF8ABA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FF36057-9895-0845-998C-08D0B5BFA0A9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9D3D4CD-20ED-8F4D-B74F-5EB7F9667D19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9A3C251-9F7D-D149-8482-8D5AF4C643E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C23330-656B-0F42-8C4F-35D75BFABC0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Content Placeholder 2">
                <a:extLst>
                  <a:ext uri="{FF2B5EF4-FFF2-40B4-BE49-F238E27FC236}">
                    <a16:creationId xmlns:a16="http://schemas.microsoft.com/office/drawing/2014/main" id="{FF164E23-51D5-F043-85F2-65673E7C2B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21" name="Content Placeholder 2">
                <a:extLst>
                  <a:ext uri="{FF2B5EF4-FFF2-40B4-BE49-F238E27FC236}">
                    <a16:creationId xmlns:a16="http://schemas.microsoft.com/office/drawing/2014/main" id="{FF164E23-51D5-F043-85F2-65673E7C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  <a:blipFill>
                <a:blip r:embed="rId20"/>
                <a:stretch>
                  <a:fillRect l="-63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62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198A-B95B-2E4B-8DE4-0BC773E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17D72-68FF-6948-B619-85979E64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Vote!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Submit your reading questions by Wed 10/28 noon on Ed. 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Exercise </a:t>
            </a:r>
            <a:r>
              <a:rPr lang="en-US" dirty="0">
                <a:solidFill>
                  <a:srgbClr val="C00000"/>
                </a:solidFill>
              </a:rPr>
              <a:t>was</a:t>
            </a:r>
            <a:r>
              <a:rPr lang="en-US" dirty="0"/>
              <a:t> due 10:15 am, next coming up today.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Milestone 1 - due 10/29 - 10:15 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4555B-1030-5344-BE66-AC22887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7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8CB57C4-BE96-9C4B-85B5-264B557877D7}"/>
              </a:ext>
            </a:extLst>
          </p:cNvPr>
          <p:cNvGrpSpPr/>
          <p:nvPr/>
        </p:nvGrpSpPr>
        <p:grpSpPr>
          <a:xfrm>
            <a:off x="1894896" y="1347934"/>
            <a:ext cx="4330927" cy="2186945"/>
            <a:chOff x="1934644" y="976110"/>
            <a:chExt cx="4330927" cy="2186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1445870B-8A2B-6749-B3D7-551F717477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1445870B-8A2B-6749-B3D7-551F71747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  <a:blipFill>
                  <a:blip r:embed="rId8"/>
                  <a:stretch>
                    <a:fillRect l="-789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6C8F782D-0009-7E4A-8232-095F947B960D}"/>
                </a:ext>
              </a:extLst>
            </p:cNvPr>
            <p:cNvSpPr/>
            <p:nvPr/>
          </p:nvSpPr>
          <p:spPr>
            <a:xfrm rot="16200000">
              <a:off x="2031717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0D9213E5-EC72-3840-926D-6089611079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0D9213E5-EC72-3840-926D-608961107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  <a:blipFill>
                  <a:blip r:embed="rId9"/>
                  <a:stretch>
                    <a:fillRect l="-8108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ontent Placeholder 2">
                  <a:extLst>
                    <a:ext uri="{FF2B5EF4-FFF2-40B4-BE49-F238E27FC236}">
                      <a16:creationId xmlns:a16="http://schemas.microsoft.com/office/drawing/2014/main" id="{0D7C4D74-3DA3-434F-808C-EED5B8842D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3" name="Content Placeholder 2">
                  <a:extLst>
                    <a:ext uri="{FF2B5EF4-FFF2-40B4-BE49-F238E27FC236}">
                      <a16:creationId xmlns:a16="http://schemas.microsoft.com/office/drawing/2014/main" id="{0D7C4D74-3DA3-434F-808C-EED5B8842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  <a:blipFill>
                  <a:blip r:embed="rId10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ontent Placeholder 2">
                  <a:extLst>
                    <a:ext uri="{FF2B5EF4-FFF2-40B4-BE49-F238E27FC236}">
                      <a16:creationId xmlns:a16="http://schemas.microsoft.com/office/drawing/2014/main" id="{AE357009-F8CF-B140-9BB9-332FFB2479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4" name="Content Placeholder 2">
                  <a:extLst>
                    <a:ext uri="{FF2B5EF4-FFF2-40B4-BE49-F238E27FC236}">
                      <a16:creationId xmlns:a16="http://schemas.microsoft.com/office/drawing/2014/main" id="{AE357009-F8CF-B140-9BB9-332FFB247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  <a:blipFill>
                  <a:blip r:embed="rId11"/>
                  <a:stretch>
                    <a:fillRect l="-5263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ontent Placeholder 2">
                  <a:extLst>
                    <a:ext uri="{FF2B5EF4-FFF2-40B4-BE49-F238E27FC236}">
                      <a16:creationId xmlns:a16="http://schemas.microsoft.com/office/drawing/2014/main" id="{F81ACCA4-8306-FC47-A745-BA927A8CAE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5" name="Content Placeholder 2">
                  <a:extLst>
                    <a:ext uri="{FF2B5EF4-FFF2-40B4-BE49-F238E27FC236}">
                      <a16:creationId xmlns:a16="http://schemas.microsoft.com/office/drawing/2014/main" id="{F81ACCA4-8306-FC47-A745-BA927A8C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  <a:blipFill>
                  <a:blip r:embed="rId12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9935D0F-9386-094B-A203-DA1E5D7DA73E}"/>
                </a:ext>
              </a:extLst>
            </p:cNvPr>
            <p:cNvGrpSpPr/>
            <p:nvPr/>
          </p:nvGrpSpPr>
          <p:grpSpPr>
            <a:xfrm>
              <a:off x="3755293" y="1130691"/>
              <a:ext cx="1364224" cy="311369"/>
              <a:chOff x="2297660" y="4140835"/>
              <a:chExt cx="1364224" cy="311369"/>
            </a:xfrm>
          </p:grpSpPr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794482A7-843C-0F48-829A-711EECDE9EB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81C3FEA-5BD0-9643-A3BD-3104EB2E602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8075A32-BB1F-BB41-9CDA-7E9B99A1D55F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66AE9B1-4205-5D4C-9B85-5BD42BDC8855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D147AD4-7882-AF47-A4A0-C92C7BD783FA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09DCFDC-35A6-944E-9A80-DD318E2B149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Right Arrow 96">
              <a:extLst>
                <a:ext uri="{FF2B5EF4-FFF2-40B4-BE49-F238E27FC236}">
                  <a16:creationId xmlns:a16="http://schemas.microsoft.com/office/drawing/2014/main" id="{B2AEF46E-0DE2-F145-96D9-9944DE8D9DC3}"/>
                </a:ext>
              </a:extLst>
            </p:cNvPr>
            <p:cNvSpPr/>
            <p:nvPr/>
          </p:nvSpPr>
          <p:spPr>
            <a:xfrm rot="16200000">
              <a:off x="3049663" y="2570289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932AA449-5441-FC4B-B19A-0C7CE56944C3}"/>
                </a:ext>
              </a:extLst>
            </p:cNvPr>
            <p:cNvSpPr/>
            <p:nvPr/>
          </p:nvSpPr>
          <p:spPr>
            <a:xfrm rot="16200000">
              <a:off x="4130423" y="2540780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D5B4522-0BCA-EC47-AD33-5FBD739E8C9B}"/>
                </a:ext>
              </a:extLst>
            </p:cNvPr>
            <p:cNvGrpSpPr/>
            <p:nvPr/>
          </p:nvGrpSpPr>
          <p:grpSpPr>
            <a:xfrm>
              <a:off x="1961736" y="1789246"/>
              <a:ext cx="863586" cy="197104"/>
              <a:chOff x="2297660" y="4140835"/>
              <a:chExt cx="1364224" cy="311369"/>
            </a:xfrm>
          </p:grpSpPr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B5A4AAAD-587B-394D-89EB-E80B7A90CC6A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2AA4DBE-D8EE-5045-B549-C28F69B68073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413ECAA-F88E-C442-9E4A-4E95FA852F14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C64A9F2-0CAB-244B-AFD0-E4C6921566CF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DB2FF6-01D2-5F46-8A6A-BC3C515D27C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8658A8C-CA5D-E744-8E12-9D37C9643135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076AE85E-77C8-A348-8AB3-F23F1F4CB7A1}"/>
                </a:ext>
              </a:extLst>
            </p:cNvPr>
            <p:cNvSpPr/>
            <p:nvPr/>
          </p:nvSpPr>
          <p:spPr>
            <a:xfrm rot="16200000">
              <a:off x="5250397" y="2538837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Graphic 101" descr="Add">
              <a:extLst>
                <a:ext uri="{FF2B5EF4-FFF2-40B4-BE49-F238E27FC236}">
                  <a16:creationId xmlns:a16="http://schemas.microsoft.com/office/drawing/2014/main" id="{1E11A470-748F-2C48-8AC2-4D59248C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2854390" y="1788428"/>
              <a:ext cx="241116" cy="241116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7D14BA-B74F-C94D-998D-62591FB7D051}"/>
                </a:ext>
              </a:extLst>
            </p:cNvPr>
            <p:cNvGrpSpPr/>
            <p:nvPr/>
          </p:nvGrpSpPr>
          <p:grpSpPr>
            <a:xfrm>
              <a:off x="3127145" y="1791886"/>
              <a:ext cx="1133770" cy="241116"/>
              <a:chOff x="2114136" y="1940828"/>
              <a:chExt cx="1133770" cy="241116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906D805-928B-B64A-AC68-DC8CBC83FFFE}"/>
                  </a:ext>
                </a:extLst>
              </p:cNvPr>
              <p:cNvGrpSpPr/>
              <p:nvPr/>
            </p:nvGrpSpPr>
            <p:grpSpPr>
              <a:xfrm>
                <a:off x="2114136" y="1941646"/>
                <a:ext cx="863586" cy="197104"/>
                <a:chOff x="2297660" y="4140835"/>
                <a:chExt cx="1364224" cy="311369"/>
              </a:xfrm>
            </p:grpSpPr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1DF221DD-7240-D140-974F-4CE9680ED3D8}"/>
                    </a:ext>
                  </a:extLst>
                </p:cNvPr>
                <p:cNvSpPr/>
                <p:nvPr/>
              </p:nvSpPr>
              <p:spPr>
                <a:xfrm>
                  <a:off x="2297660" y="4140835"/>
                  <a:ext cx="1364224" cy="311369"/>
                </a:xfrm>
                <a:prstGeom prst="roundRect">
                  <a:avLst/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83C527D-003D-7141-B538-1A21C44CEB43}"/>
                    </a:ext>
                  </a:extLst>
                </p:cNvPr>
                <p:cNvSpPr/>
                <p:nvPr/>
              </p:nvSpPr>
              <p:spPr>
                <a:xfrm>
                  <a:off x="2382210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3A5DA9-B92D-CE4A-A4D8-E06A961F7DEA}"/>
                    </a:ext>
                  </a:extLst>
                </p:cNvPr>
                <p:cNvSpPr/>
                <p:nvPr/>
              </p:nvSpPr>
              <p:spPr>
                <a:xfrm>
                  <a:off x="2628469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0886D5F5-521A-4A45-873D-53DB67D8E919}"/>
                    </a:ext>
                  </a:extLst>
                </p:cNvPr>
                <p:cNvSpPr/>
                <p:nvPr/>
              </p:nvSpPr>
              <p:spPr>
                <a:xfrm>
                  <a:off x="2874728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59FE893-6508-1A4B-9F8B-C3FCC347A1FF}"/>
                    </a:ext>
                  </a:extLst>
                </p:cNvPr>
                <p:cNvSpPr/>
                <p:nvPr/>
              </p:nvSpPr>
              <p:spPr>
                <a:xfrm>
                  <a:off x="3126597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2D23ECE9-0C88-F842-B6B0-8A0FCA6BB2B6}"/>
                    </a:ext>
                  </a:extLst>
                </p:cNvPr>
                <p:cNvSpPr/>
                <p:nvPr/>
              </p:nvSpPr>
              <p:spPr>
                <a:xfrm>
                  <a:off x="3384593" y="4196386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143" name="Graphic 142" descr="Add">
                <a:extLst>
                  <a:ext uri="{FF2B5EF4-FFF2-40B4-BE49-F238E27FC236}">
                    <a16:creationId xmlns:a16="http://schemas.microsoft.com/office/drawing/2014/main" id="{8D1CF069-B3BF-5E44-80C2-392A447C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3006790" y="1940828"/>
                <a:ext cx="241116" cy="241116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0909E93-5D63-BA4D-9155-ADD6A4A56049}"/>
                </a:ext>
              </a:extLst>
            </p:cNvPr>
            <p:cNvGrpSpPr/>
            <p:nvPr/>
          </p:nvGrpSpPr>
          <p:grpSpPr>
            <a:xfrm>
              <a:off x="4273012" y="1792914"/>
              <a:ext cx="863586" cy="197104"/>
              <a:chOff x="2297660" y="4140835"/>
              <a:chExt cx="1364224" cy="311369"/>
            </a:xfrm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2AF5490E-235E-6141-9B99-79E34DD2FB3C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0422998-8E90-C442-89A8-44691AF5704D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D3C15D0-DDFF-5D4A-AA64-B090D5B5C4DF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7A53C15-E281-0D4A-96B8-9E8F812CDD7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FEBFBC5-2EEF-4345-AC24-6FBF6E1EF64F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48CC3EB-8D6C-744B-819C-81FA25F69D9E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05" name="Graphic 104" descr="Add">
              <a:extLst>
                <a:ext uri="{FF2B5EF4-FFF2-40B4-BE49-F238E27FC236}">
                  <a16:creationId xmlns:a16="http://schemas.microsoft.com/office/drawing/2014/main" id="{5970288B-FD13-A949-B3E2-A47383F4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5165666" y="1792096"/>
              <a:ext cx="241116" cy="241116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3D0648-9CD3-2B41-8D59-095D3E2BAA45}"/>
                </a:ext>
              </a:extLst>
            </p:cNvPr>
            <p:cNvGrpSpPr/>
            <p:nvPr/>
          </p:nvGrpSpPr>
          <p:grpSpPr>
            <a:xfrm>
              <a:off x="5401985" y="1798787"/>
              <a:ext cx="863586" cy="197104"/>
              <a:chOff x="2297660" y="4140835"/>
              <a:chExt cx="1364224" cy="311369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AD99B388-7AB5-F740-8643-7609F854A2B2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4B26B86-BE05-1542-BEF7-CFA4CAF8ABA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FF36057-9895-0845-998C-08D0B5BFA0A9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9D3D4CD-20ED-8F4D-B74F-5EB7F9667D19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9A3C251-9F7D-D149-8482-8D5AF4C643E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C23330-656B-0F42-8C4F-35D75BFABC0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74AEA8C7-187B-574D-9777-1A834381D24F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A641891-C81F-FA4A-ABDE-CBA2DAFDB7CF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702B690D-3D73-1440-BED8-4E45D332C7E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9AF0A46-127E-DA40-808E-BC2D649B792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D8FAB-CFDA-9D45-A275-99C6643E486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610767A-1E2E-AF4A-A3CC-959CB9D18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16E197-4D8B-7443-BDC4-7E286C1118C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253DFC4-C20A-D740-BC1C-693E0ABC21A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66A8F2FC-6063-3A4F-BD92-70DB50131CF5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0916C2D8-F978-0F4B-B044-6004EA6C8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0916C2D8-F978-0F4B-B044-6004EA6C8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5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4AF63BBB-0E72-AC41-A7FE-7D60349D192D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71A992A2-4BE1-014F-BF45-FD67326A39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71A992A2-4BE1-014F-BF45-FD67326A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0CC10928-8B3E-4340-BAF5-15341A6663B2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marrón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Content Placeholder 2">
                <a:extLst>
                  <a:ext uri="{FF2B5EF4-FFF2-40B4-BE49-F238E27FC236}">
                    <a16:creationId xmlns:a16="http://schemas.microsoft.com/office/drawing/2014/main" id="{99201B80-2359-BA40-A810-ACBC77A6B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174" name="Content Placeholder 2">
                <a:extLst>
                  <a:ext uri="{FF2B5EF4-FFF2-40B4-BE49-F238E27FC236}">
                    <a16:creationId xmlns:a16="http://schemas.microsoft.com/office/drawing/2014/main" id="{99201B80-2359-BA40-A810-ACBC77A6B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  <a:blipFill>
                <a:blip r:embed="rId17"/>
                <a:stretch>
                  <a:fillRect l="-63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869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F465FF3C-9902-1E4F-8AC5-7C037E30DB8D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,&lt;S&gt;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CABE6ED9-0570-0F4C-A70F-4AE45514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72" y="5420942"/>
                <a:ext cx="1469152" cy="503588"/>
              </a:xfrm>
              <a:prstGeom prst="rect">
                <a:avLst/>
              </a:prstGeom>
              <a:blipFill>
                <a:blip r:embed="rId3"/>
                <a:stretch>
                  <a:fillRect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138">
            <a:extLst>
              <a:ext uri="{FF2B5EF4-FFF2-40B4-BE49-F238E27FC236}">
                <a16:creationId xmlns:a16="http://schemas.microsoft.com/office/drawing/2014/main" id="{B654A412-316A-1546-B6AA-FF75BCE3753C}"/>
              </a:ext>
            </a:extLst>
          </p:cNvPr>
          <p:cNvSpPr/>
          <p:nvPr/>
        </p:nvSpPr>
        <p:spPr>
          <a:xfrm rot="16200000">
            <a:off x="6831390" y="27769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CAFE0634-307E-4D4A-8F01-698C89E4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37" y="2130825"/>
                <a:ext cx="750397" cy="503588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9588C57F-39A7-E845-B570-A40E6145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886" y="5400259"/>
                <a:ext cx="1469152" cy="503588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ight Arrow 145">
            <a:extLst>
              <a:ext uri="{FF2B5EF4-FFF2-40B4-BE49-F238E27FC236}">
                <a16:creationId xmlns:a16="http://schemas.microsoft.com/office/drawing/2014/main" id="{5442A9A1-7CCB-4B4B-AE50-FE82E1ABE7D5}"/>
              </a:ext>
            </a:extLst>
          </p:cNvPr>
          <p:cNvSpPr/>
          <p:nvPr/>
        </p:nvSpPr>
        <p:spPr>
          <a:xfrm rot="16200000">
            <a:off x="7923175" y="28058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F0CBB1E8-E0C0-6041-8C9E-73004F96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22" y="2159704"/>
                <a:ext cx="750397" cy="503588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E3AC22AB-D64B-8C46-97A3-68949D171522}"/>
              </a:ext>
            </a:extLst>
          </p:cNvPr>
          <p:cNvSpPr txBox="1">
            <a:spLocks/>
          </p:cNvSpPr>
          <p:nvPr/>
        </p:nvSpPr>
        <p:spPr>
          <a:xfrm>
            <a:off x="6601777" y="17589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F950462C-2A9F-F54D-8652-A58416C2E141}"/>
              </a:ext>
            </a:extLst>
          </p:cNvPr>
          <p:cNvSpPr txBox="1">
            <a:spLocks/>
          </p:cNvSpPr>
          <p:nvPr/>
        </p:nvSpPr>
        <p:spPr>
          <a:xfrm>
            <a:off x="7523184" y="17262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NOTE: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decoder’s current hidden state, too. </a:t>
                </a:r>
                <a:endParaRPr lang="en-US" sz="20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 </a:t>
                </a: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D2D9CE3-D746-BF44-B221-E316FC9B2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46" y="891856"/>
                <a:ext cx="9949719" cy="471462"/>
              </a:xfrm>
              <a:prstGeom prst="rect">
                <a:avLst/>
              </a:prstGeom>
              <a:blipFill>
                <a:blip r:embed="rId7"/>
                <a:stretch>
                  <a:fillRect l="-63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8CB57C4-BE96-9C4B-85B5-264B557877D7}"/>
              </a:ext>
            </a:extLst>
          </p:cNvPr>
          <p:cNvGrpSpPr/>
          <p:nvPr/>
        </p:nvGrpSpPr>
        <p:grpSpPr>
          <a:xfrm>
            <a:off x="1894896" y="1347934"/>
            <a:ext cx="4330927" cy="2186945"/>
            <a:chOff x="1934644" y="976110"/>
            <a:chExt cx="4330927" cy="21869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1445870B-8A2B-6749-B3D7-551F7174771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1445870B-8A2B-6749-B3D7-551F71747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15" y="976110"/>
                  <a:ext cx="466367" cy="503588"/>
                </a:xfrm>
                <a:prstGeom prst="rect">
                  <a:avLst/>
                </a:prstGeom>
                <a:blipFill>
                  <a:blip r:embed="rId8"/>
                  <a:stretch>
                    <a:fillRect l="-7895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6C8F782D-0009-7E4A-8232-095F947B960D}"/>
                </a:ext>
              </a:extLst>
            </p:cNvPr>
            <p:cNvSpPr/>
            <p:nvPr/>
          </p:nvSpPr>
          <p:spPr>
            <a:xfrm rot="16200000">
              <a:off x="2031717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0D9213E5-EC72-3840-926D-6089611079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0D9213E5-EC72-3840-926D-608961107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644" y="2274936"/>
                  <a:ext cx="466367" cy="503588"/>
                </a:xfrm>
                <a:prstGeom prst="rect">
                  <a:avLst/>
                </a:prstGeom>
                <a:blipFill>
                  <a:blip r:embed="rId9"/>
                  <a:stretch>
                    <a:fillRect l="-8108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Content Placeholder 2">
                  <a:extLst>
                    <a:ext uri="{FF2B5EF4-FFF2-40B4-BE49-F238E27FC236}">
                      <a16:creationId xmlns:a16="http://schemas.microsoft.com/office/drawing/2014/main" id="{0D7C4D74-3DA3-434F-808C-EED5B8842D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3" name="Content Placeholder 2">
                  <a:extLst>
                    <a:ext uri="{FF2B5EF4-FFF2-40B4-BE49-F238E27FC236}">
                      <a16:creationId xmlns:a16="http://schemas.microsoft.com/office/drawing/2014/main" id="{0D7C4D74-3DA3-434F-808C-EED5B8842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006" y="2265409"/>
                  <a:ext cx="466367" cy="503588"/>
                </a:xfrm>
                <a:prstGeom prst="rect">
                  <a:avLst/>
                </a:prstGeom>
                <a:blipFill>
                  <a:blip r:embed="rId10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ontent Placeholder 2">
                  <a:extLst>
                    <a:ext uri="{FF2B5EF4-FFF2-40B4-BE49-F238E27FC236}">
                      <a16:creationId xmlns:a16="http://schemas.microsoft.com/office/drawing/2014/main" id="{AE357009-F8CF-B140-9BB9-332FFB2479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4" name="Content Placeholder 2">
                  <a:extLst>
                    <a:ext uri="{FF2B5EF4-FFF2-40B4-BE49-F238E27FC236}">
                      <a16:creationId xmlns:a16="http://schemas.microsoft.com/office/drawing/2014/main" id="{AE357009-F8CF-B140-9BB9-332FFB247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543" y="2257029"/>
                  <a:ext cx="466367" cy="503588"/>
                </a:xfrm>
                <a:prstGeom prst="rect">
                  <a:avLst/>
                </a:prstGeom>
                <a:blipFill>
                  <a:blip r:embed="rId11"/>
                  <a:stretch>
                    <a:fillRect l="-5263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Content Placeholder 2">
                  <a:extLst>
                    <a:ext uri="{FF2B5EF4-FFF2-40B4-BE49-F238E27FC236}">
                      <a16:creationId xmlns:a16="http://schemas.microsoft.com/office/drawing/2014/main" id="{F81ACCA4-8306-FC47-A745-BA927A8CAE1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95" name="Content Placeholder 2">
                  <a:extLst>
                    <a:ext uri="{FF2B5EF4-FFF2-40B4-BE49-F238E27FC236}">
                      <a16:creationId xmlns:a16="http://schemas.microsoft.com/office/drawing/2014/main" id="{F81ACCA4-8306-FC47-A745-BA927A8C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725" y="2264037"/>
                  <a:ext cx="466367" cy="503588"/>
                </a:xfrm>
                <a:prstGeom prst="rect">
                  <a:avLst/>
                </a:prstGeom>
                <a:blipFill>
                  <a:blip r:embed="rId12"/>
                  <a:stretch>
                    <a:fillRect l="-789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9935D0F-9386-094B-A203-DA1E5D7DA73E}"/>
                </a:ext>
              </a:extLst>
            </p:cNvPr>
            <p:cNvGrpSpPr/>
            <p:nvPr/>
          </p:nvGrpSpPr>
          <p:grpSpPr>
            <a:xfrm>
              <a:off x="3755293" y="1130691"/>
              <a:ext cx="1364224" cy="311369"/>
              <a:chOff x="2297660" y="4140835"/>
              <a:chExt cx="1364224" cy="311369"/>
            </a:xfrm>
          </p:grpSpPr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794482A7-843C-0F48-829A-711EECDE9EB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381C3FEA-5BD0-9643-A3BD-3104EB2E602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8075A32-BB1F-BB41-9CDA-7E9B99A1D55F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66AE9B1-4205-5D4C-9B85-5BD42BDC8855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D147AD4-7882-AF47-A4A0-C92C7BD783FA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09DCFDC-35A6-944E-9A80-DD318E2B149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Right Arrow 96">
              <a:extLst>
                <a:ext uri="{FF2B5EF4-FFF2-40B4-BE49-F238E27FC236}">
                  <a16:creationId xmlns:a16="http://schemas.microsoft.com/office/drawing/2014/main" id="{B2AEF46E-0DE2-F145-96D9-9944DE8D9DC3}"/>
                </a:ext>
              </a:extLst>
            </p:cNvPr>
            <p:cNvSpPr/>
            <p:nvPr/>
          </p:nvSpPr>
          <p:spPr>
            <a:xfrm rot="16200000">
              <a:off x="3049663" y="2570289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932AA449-5441-FC4B-B19A-0C7CE56944C3}"/>
                </a:ext>
              </a:extLst>
            </p:cNvPr>
            <p:cNvSpPr/>
            <p:nvPr/>
          </p:nvSpPr>
          <p:spPr>
            <a:xfrm rot="16200000">
              <a:off x="4130423" y="2540780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D5B4522-0BCA-EC47-AD33-5FBD739E8C9B}"/>
                </a:ext>
              </a:extLst>
            </p:cNvPr>
            <p:cNvGrpSpPr/>
            <p:nvPr/>
          </p:nvGrpSpPr>
          <p:grpSpPr>
            <a:xfrm>
              <a:off x="1961736" y="1789246"/>
              <a:ext cx="863586" cy="197104"/>
              <a:chOff x="2297660" y="4140835"/>
              <a:chExt cx="1364224" cy="311369"/>
            </a:xfrm>
          </p:grpSpPr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B5A4AAAD-587B-394D-89EB-E80B7A90CC6A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2AA4DBE-D8EE-5045-B549-C28F69B68073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6413ECAA-F88E-C442-9E4A-4E95FA852F14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C64A9F2-0CAB-244B-AFD0-E4C6921566CF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DB2FF6-01D2-5F46-8A6A-BC3C515D27C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8658A8C-CA5D-E744-8E12-9D37C9643135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076AE85E-77C8-A348-8AB3-F23F1F4CB7A1}"/>
                </a:ext>
              </a:extLst>
            </p:cNvPr>
            <p:cNvSpPr/>
            <p:nvPr/>
          </p:nvSpPr>
          <p:spPr>
            <a:xfrm rot="16200000">
              <a:off x="5250397" y="2538837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Graphic 101" descr="Add">
              <a:extLst>
                <a:ext uri="{FF2B5EF4-FFF2-40B4-BE49-F238E27FC236}">
                  <a16:creationId xmlns:a16="http://schemas.microsoft.com/office/drawing/2014/main" id="{1E11A470-748F-2C48-8AC2-4D59248C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2854390" y="1788428"/>
              <a:ext cx="241116" cy="241116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7D14BA-B74F-C94D-998D-62591FB7D051}"/>
                </a:ext>
              </a:extLst>
            </p:cNvPr>
            <p:cNvGrpSpPr/>
            <p:nvPr/>
          </p:nvGrpSpPr>
          <p:grpSpPr>
            <a:xfrm>
              <a:off x="3127145" y="1791886"/>
              <a:ext cx="1133770" cy="241116"/>
              <a:chOff x="2114136" y="1940828"/>
              <a:chExt cx="1133770" cy="241116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D906D805-928B-B64A-AC68-DC8CBC83FFFE}"/>
                  </a:ext>
                </a:extLst>
              </p:cNvPr>
              <p:cNvGrpSpPr/>
              <p:nvPr/>
            </p:nvGrpSpPr>
            <p:grpSpPr>
              <a:xfrm>
                <a:off x="2114136" y="1941646"/>
                <a:ext cx="863586" cy="197104"/>
                <a:chOff x="2297660" y="4140835"/>
                <a:chExt cx="1364224" cy="311369"/>
              </a:xfrm>
            </p:grpSpPr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1DF221DD-7240-D140-974F-4CE9680ED3D8}"/>
                    </a:ext>
                  </a:extLst>
                </p:cNvPr>
                <p:cNvSpPr/>
                <p:nvPr/>
              </p:nvSpPr>
              <p:spPr>
                <a:xfrm>
                  <a:off x="2297660" y="4140835"/>
                  <a:ext cx="1364224" cy="311369"/>
                </a:xfrm>
                <a:prstGeom prst="roundRect">
                  <a:avLst/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83C527D-003D-7141-B538-1A21C44CEB43}"/>
                    </a:ext>
                  </a:extLst>
                </p:cNvPr>
                <p:cNvSpPr/>
                <p:nvPr/>
              </p:nvSpPr>
              <p:spPr>
                <a:xfrm>
                  <a:off x="2382210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F3A5DA9-B92D-CE4A-A4D8-E06A961F7DEA}"/>
                    </a:ext>
                  </a:extLst>
                </p:cNvPr>
                <p:cNvSpPr/>
                <p:nvPr/>
              </p:nvSpPr>
              <p:spPr>
                <a:xfrm>
                  <a:off x="2628469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0886D5F5-521A-4A45-873D-53DB67D8E919}"/>
                    </a:ext>
                  </a:extLst>
                </p:cNvPr>
                <p:cNvSpPr/>
                <p:nvPr/>
              </p:nvSpPr>
              <p:spPr>
                <a:xfrm>
                  <a:off x="2874728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59FE893-6508-1A4B-9F8B-C3FCC347A1FF}"/>
                    </a:ext>
                  </a:extLst>
                </p:cNvPr>
                <p:cNvSpPr/>
                <p:nvPr/>
              </p:nvSpPr>
              <p:spPr>
                <a:xfrm>
                  <a:off x="3126597" y="4194102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2D23ECE9-0C88-F842-B6B0-8A0FCA6BB2B6}"/>
                    </a:ext>
                  </a:extLst>
                </p:cNvPr>
                <p:cNvSpPr/>
                <p:nvPr/>
              </p:nvSpPr>
              <p:spPr>
                <a:xfrm>
                  <a:off x="3384593" y="4196386"/>
                  <a:ext cx="203200" cy="2032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p:grpSp>
          <p:pic>
            <p:nvPicPr>
              <p:cNvPr id="143" name="Graphic 142" descr="Add">
                <a:extLst>
                  <a:ext uri="{FF2B5EF4-FFF2-40B4-BE49-F238E27FC236}">
                    <a16:creationId xmlns:a16="http://schemas.microsoft.com/office/drawing/2014/main" id="{8D1CF069-B3BF-5E44-80C2-392A447CD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3006790" y="1940828"/>
                <a:ext cx="241116" cy="241116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0909E93-5D63-BA4D-9155-ADD6A4A56049}"/>
                </a:ext>
              </a:extLst>
            </p:cNvPr>
            <p:cNvGrpSpPr/>
            <p:nvPr/>
          </p:nvGrpSpPr>
          <p:grpSpPr>
            <a:xfrm>
              <a:off x="4273012" y="1792914"/>
              <a:ext cx="863586" cy="197104"/>
              <a:chOff x="2297660" y="4140835"/>
              <a:chExt cx="1364224" cy="311369"/>
            </a:xfrm>
          </p:grpSpPr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2AF5490E-235E-6141-9B99-79E34DD2FB3C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0422998-8E90-C442-89A8-44691AF5704D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D3C15D0-DDFF-5D4A-AA64-B090D5B5C4DF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7A53C15-E281-0D4A-96B8-9E8F812CDD7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FEBFBC5-2EEF-4345-AC24-6FBF6E1EF64F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48CC3EB-8D6C-744B-819C-81FA25F69D9E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05" name="Graphic 104" descr="Add">
              <a:extLst>
                <a:ext uri="{FF2B5EF4-FFF2-40B4-BE49-F238E27FC236}">
                  <a16:creationId xmlns:a16="http://schemas.microsoft.com/office/drawing/2014/main" id="{5970288B-FD13-A949-B3E2-A47383F4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5165666" y="1792096"/>
              <a:ext cx="241116" cy="241116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C3D0648-9CD3-2B41-8D59-095D3E2BAA45}"/>
                </a:ext>
              </a:extLst>
            </p:cNvPr>
            <p:cNvGrpSpPr/>
            <p:nvPr/>
          </p:nvGrpSpPr>
          <p:grpSpPr>
            <a:xfrm>
              <a:off x="5401985" y="1798787"/>
              <a:ext cx="863586" cy="197104"/>
              <a:chOff x="2297660" y="4140835"/>
              <a:chExt cx="1364224" cy="311369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AD99B388-7AB5-F740-8643-7609F854A2B2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4B26B86-BE05-1542-BEF7-CFA4CAF8ABA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FF36057-9895-0845-998C-08D0B5BFA0A9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9D3D4CD-20ED-8F4D-B74F-5EB7F9667D19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9A3C251-9F7D-D149-8482-8D5AF4C643E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C23330-656B-0F42-8C4F-35D75BFABC0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74AEA8C7-187B-574D-9777-1A834381D24F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A641891-C81F-FA4A-ABDE-CBA2DAFDB7CF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702B690D-3D73-1440-BED8-4E45D332C7E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9AF0A46-127E-DA40-808E-BC2D649B792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A6D8FAB-CFDA-9D45-A275-99C6643E486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610767A-1E2E-AF4A-A3CC-959CB9D18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16E197-4D8B-7443-BDC4-7E286C1118C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253DFC4-C20A-D740-BC1C-693E0ABC21A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66A8F2FC-6063-3A4F-BD92-70DB50131CF5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0916C2D8-F978-0F4B-B044-6004EA6C8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0916C2D8-F978-0F4B-B044-6004EA6C8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519" y="5403268"/>
                <a:ext cx="1469152" cy="503588"/>
              </a:xfrm>
              <a:prstGeom prst="rect">
                <a:avLst/>
              </a:prstGeom>
              <a:blipFill>
                <a:blip r:embed="rId15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4AF63BBB-0E72-AC41-A7FE-7D60349D192D}"/>
              </a:ext>
            </a:extLst>
          </p:cNvPr>
          <p:cNvSpPr/>
          <p:nvPr/>
        </p:nvSpPr>
        <p:spPr>
          <a:xfrm rot="16200000">
            <a:off x="8956891" y="27874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71A992A2-4BE1-014F-BF45-FD67326A39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71A992A2-4BE1-014F-BF45-FD67326A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038" y="2141321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0CC10928-8B3E-4340-BAF5-15341A6663B2}"/>
              </a:ext>
            </a:extLst>
          </p:cNvPr>
          <p:cNvSpPr txBox="1">
            <a:spLocks/>
          </p:cNvSpPr>
          <p:nvPr/>
        </p:nvSpPr>
        <p:spPr>
          <a:xfrm>
            <a:off x="8559975" y="17390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marrón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D415075F-1748-1B4B-9FFC-5F5862D08FE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23482378-4103-1B47-B95C-0EB6C654F3F3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3B7D37D-026C-9743-83BC-65B1D2AAED9A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BFE77D99-C7AC-2047-AA6A-6DBF80533D0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6A68E3F-7CDA-3242-8304-57373A542B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F11DB0-26C1-BB48-A178-E477EF68CA9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C2A7E14-8D29-7A43-8AAB-4EF5592A792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8C2BBC-D3D7-D848-8571-341508F48F0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40697A1-EE6C-034D-A61F-D8150B88EED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Content Placeholder 2">
                <a:extLst>
                  <a:ext uri="{FF2B5EF4-FFF2-40B4-BE49-F238E27FC236}">
                    <a16:creationId xmlns:a16="http://schemas.microsoft.com/office/drawing/2014/main" id="{19D49FD8-F77F-A340-8796-53E1DF880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venir Light" panose="020B04020202030202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0" name="Content Placeholder 2">
                <a:extLst>
                  <a:ext uri="{FF2B5EF4-FFF2-40B4-BE49-F238E27FC236}">
                    <a16:creationId xmlns:a16="http://schemas.microsoft.com/office/drawing/2014/main" id="{19D49FD8-F77F-A340-8796-53E1DF88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60" y="5379470"/>
                <a:ext cx="1469152" cy="503588"/>
              </a:xfrm>
              <a:prstGeom prst="rect">
                <a:avLst/>
              </a:prstGeom>
              <a:blipFill>
                <a:blip r:embed="rId17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Right Arrow 170">
            <a:extLst>
              <a:ext uri="{FF2B5EF4-FFF2-40B4-BE49-F238E27FC236}">
                <a16:creationId xmlns:a16="http://schemas.microsoft.com/office/drawing/2014/main" id="{AC3E7966-E0C6-7F45-A675-776036B0C308}"/>
              </a:ext>
            </a:extLst>
          </p:cNvPr>
          <p:cNvSpPr/>
          <p:nvPr/>
        </p:nvSpPr>
        <p:spPr>
          <a:xfrm rot="16200000">
            <a:off x="10078627" y="275008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6F2E04F0-733E-B04F-81DB-B630182A9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6F2E04F0-733E-B04F-81DB-B630182A9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774" y="2103914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87BACB3C-5D17-414D-8B8D-C60D54F810BD}"/>
              </a:ext>
            </a:extLst>
          </p:cNvPr>
          <p:cNvSpPr txBox="1">
            <a:spLocks/>
          </p:cNvSpPr>
          <p:nvPr/>
        </p:nvSpPr>
        <p:spPr>
          <a:xfrm>
            <a:off x="9725779" y="173747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294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826500" cy="625438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allows us to visualize the contribution each word gave during each step of the decoder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 dirty="0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82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2FB1-F938-3140-AC15-0DB3A759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reading 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4B1B-512F-6442-8801-8A57AE24A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983807"/>
            <a:ext cx="11674207" cy="21111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2"/>
              </a:rPr>
              <a:t>Kalchbrenner and Blunsom </a:t>
            </a:r>
            <a:r>
              <a:rPr lang="en-US" sz="2400" u="sng" dirty="0"/>
              <a:t>(2013), </a:t>
            </a:r>
            <a:r>
              <a:rPr lang="en-US" sz="2400" u="sng" dirty="0">
                <a:hlinkClick r:id="rId3"/>
              </a:rPr>
              <a:t>Sutskever </a:t>
            </a:r>
            <a:r>
              <a:rPr lang="en-US" sz="2400" i="1" u="sng" dirty="0">
                <a:hlinkClick r:id="rId3"/>
              </a:rPr>
              <a:t>et. al </a:t>
            </a:r>
            <a:r>
              <a:rPr lang="en-US" sz="2400" u="sng" dirty="0">
                <a:hlinkClick r:id="rId3"/>
              </a:rPr>
              <a:t>(2014)</a:t>
            </a:r>
            <a:r>
              <a:rPr lang="en-US" sz="2400" dirty="0"/>
              <a:t> and </a:t>
            </a:r>
            <a:r>
              <a:rPr lang="en-US" sz="2400" u="sng" dirty="0">
                <a:hlinkClick r:id="rId4"/>
              </a:rPr>
              <a:t>Cho. </a:t>
            </a:r>
            <a:r>
              <a:rPr lang="en-US" sz="2400" i="1" u="sng" dirty="0">
                <a:hlinkClick r:id="rId4"/>
              </a:rPr>
              <a:t>et. al </a:t>
            </a:r>
            <a:r>
              <a:rPr lang="en-US" sz="2400" u="sng" dirty="0">
                <a:hlinkClick r:id="rId4"/>
              </a:rPr>
              <a:t>(2014b)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hlinkClick r:id="rId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Bahdanau</a:t>
            </a:r>
            <a:r>
              <a:rPr lang="en-US" sz="2400" dirty="0"/>
              <a:t> et. al (2015) </a:t>
            </a:r>
            <a:r>
              <a:rPr lang="en-US" sz="2400" dirty="0">
                <a:hlinkClick r:id="rId5"/>
              </a:rPr>
              <a:t>https://arxiv.org/abs/1409.0473</a:t>
            </a:r>
            <a:br>
              <a:rPr lang="en-US" sz="2400" dirty="0"/>
            </a:br>
            <a:r>
              <a:rPr lang="en-US" sz="2400" dirty="0"/>
              <a:t>seq2seq with bidirectional GRU encoder + attention, score is FFNN.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Luong et. al (2015)  </a:t>
            </a:r>
            <a:r>
              <a:rPr lang="en-US" sz="2400" dirty="0">
                <a:hlinkClick r:id="rId6"/>
              </a:rPr>
              <a:t>https://arxiv.org/abs/1508.04025</a:t>
            </a:r>
            <a:br>
              <a:rPr lang="en-US" sz="2400" dirty="0"/>
            </a:br>
            <a:r>
              <a:rPr lang="en-US" sz="2400" dirty="0"/>
              <a:t>Two-stacked LSTMs for the encoder and decoder, score  experimented with cosine and FFNN. Context vector and output goes through another FFNN.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Google’s Neural Machine Translation (GNMT) </a:t>
            </a:r>
            <a:r>
              <a:rPr lang="en-US" sz="2400" dirty="0">
                <a:hlinkClick r:id="rId7"/>
              </a:rPr>
              <a:t>https://arxiv.org/pdf/1609.08144.pdf</a:t>
            </a:r>
            <a:br>
              <a:rPr lang="en-US" sz="2400" dirty="0"/>
            </a:br>
            <a:r>
              <a:rPr lang="en-US" sz="2400" dirty="0"/>
              <a:t>8 LSTMs, where the first is bidirectional (whose outputs are concatenated), and a residual connection exists between outputs from consecutive layers (starting from the 3rd layer). The decoder is a </a:t>
            </a:r>
            <a:r>
              <a:rPr lang="en-US" sz="2400" i="1" dirty="0"/>
              <a:t>separate</a:t>
            </a:r>
            <a:r>
              <a:rPr lang="en-US" sz="2400" dirty="0"/>
              <a:t> stack of 8 unidirectional LSTMs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7C34D-29DE-F84D-87CD-D940E71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51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with attention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9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8FFD-D99B-8B41-B5BC-DF8A56CE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99E05-A44B-F042-BCE5-084E088C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FEA42-EE26-BE47-AE5A-B12E61B6DB86}"/>
              </a:ext>
            </a:extLst>
          </p:cNvPr>
          <p:cNvSpPr txBox="1"/>
          <p:nvPr/>
        </p:nvSpPr>
        <p:spPr>
          <a:xfrm>
            <a:off x="1068637" y="1178803"/>
            <a:ext cx="10642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>
                <a:latin typeface="Karla" pitchFamily="2" charset="0"/>
              </a:rPr>
              <a:t>The Transformer</a:t>
            </a:r>
            <a:r>
              <a:rPr lang="en-US" sz="2400" dirty="0">
                <a:latin typeface="Karla" pitchFamily="2" charset="0"/>
              </a:rPr>
              <a:t>  is a model that uses attention to boost the speed with which seq2seq with attention models can be trained. The biggest benefit, however, comes from how The Transformer lends itself to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parallelization</a:t>
            </a:r>
            <a:r>
              <a:rPr lang="en-US" sz="2400" dirty="0">
                <a:latin typeface="Karla" pitchFamily="2" charset="0"/>
              </a:rPr>
              <a:t>. We will break it apart and look at how it functions.</a:t>
            </a:r>
          </a:p>
          <a:p>
            <a:br>
              <a:rPr lang="en-US" sz="2400" dirty="0">
                <a:latin typeface="Karla" pitchFamily="2" charset="0"/>
              </a:rPr>
            </a:br>
            <a:endParaRPr lang="en-US" sz="2400" dirty="0">
              <a:latin typeface="Karl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23FB-6E74-3345-9456-85CEE800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942" y="2491500"/>
            <a:ext cx="5948988" cy="4586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F5890-9BE4-6148-939E-43F1D95F090B}"/>
              </a:ext>
            </a:extLst>
          </p:cNvPr>
          <p:cNvSpPr txBox="1"/>
          <p:nvPr/>
        </p:nvSpPr>
        <p:spPr>
          <a:xfrm>
            <a:off x="1128464" y="3372584"/>
            <a:ext cx="4342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</a:rPr>
              <a:t>In its heart it contains an encoding component, a decoding component, and connections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3456945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A9DF88-9BA4-4743-AED9-F27FD507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B3E40-8CFD-C24C-8316-DE4845D0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812" y="92075"/>
            <a:ext cx="53366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52EECB-F58B-B547-A0BB-FBAB2167B8A3}"/>
              </a:ext>
            </a:extLst>
          </p:cNvPr>
          <p:cNvSpPr txBox="1"/>
          <p:nvPr/>
        </p:nvSpPr>
        <p:spPr>
          <a:xfrm>
            <a:off x="892368" y="797510"/>
            <a:ext cx="39440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Karla" pitchFamily="2" charset="0"/>
              </a:rPr>
              <a:t>The encoding is a stack of encoders.</a:t>
            </a:r>
          </a:p>
          <a:p>
            <a:pPr fontAlgn="base"/>
            <a:endParaRPr lang="en-US" sz="2400" dirty="0">
              <a:latin typeface="Karla" pitchFamily="2" charset="0"/>
            </a:endParaRPr>
          </a:p>
          <a:p>
            <a:pPr fontAlgn="base"/>
            <a:r>
              <a:rPr lang="en-US" sz="2400" dirty="0">
                <a:latin typeface="Karla" pitchFamily="2" charset="0"/>
              </a:rPr>
              <a:t>The original paper stacks six of them on top of each other – there’s nothing magical about the number six, one can definitely experiment with other arrangements). </a:t>
            </a:r>
          </a:p>
          <a:p>
            <a:pPr fontAlgn="base"/>
            <a:endParaRPr lang="en-US" sz="2400" dirty="0">
              <a:latin typeface="Karla" pitchFamily="2" charset="0"/>
            </a:endParaRPr>
          </a:p>
          <a:p>
            <a:pPr fontAlgn="base"/>
            <a:r>
              <a:rPr lang="en-US" sz="2400" dirty="0">
                <a:latin typeface="Karla" pitchFamily="2" charset="0"/>
              </a:rPr>
              <a:t>The decoding is a stack of decoders of the same number.</a:t>
            </a:r>
            <a:endParaRPr lang="en-US" sz="32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76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A77D-A0F8-174C-A997-9374641A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C8E64-FAAD-A24E-8DA4-B19FEF8C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57163"/>
            <a:ext cx="5613400" cy="406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E1C318-336D-2C43-AB02-5BBF0129A89F}"/>
              </a:ext>
            </a:extLst>
          </p:cNvPr>
          <p:cNvSpPr txBox="1"/>
          <p:nvPr/>
        </p:nvSpPr>
        <p:spPr>
          <a:xfrm>
            <a:off x="989911" y="339906"/>
            <a:ext cx="4598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latin typeface="Karla" pitchFamily="2" charset="0"/>
              </a:rPr>
              <a:t>The encoder’s inputs goes through a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self-attention layer </a:t>
            </a:r>
            <a:r>
              <a:rPr lang="en-US" sz="2000" dirty="0">
                <a:latin typeface="Karla" pitchFamily="2" charset="0"/>
              </a:rPr>
              <a:t>– a layer that helps the encoder look at other words in the input sentence as it encodes a specific word.  </a:t>
            </a:r>
            <a:endParaRPr lang="en-US" sz="3600" dirty="0">
              <a:latin typeface="Karl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D6D12-E2F4-F14B-A704-95C78CB9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33" y="2563563"/>
            <a:ext cx="5295900" cy="325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039E9-1FB2-8A4D-9AD3-37353C514AF1}"/>
              </a:ext>
            </a:extLst>
          </p:cNvPr>
          <p:cNvSpPr txBox="1"/>
          <p:nvPr/>
        </p:nvSpPr>
        <p:spPr>
          <a:xfrm>
            <a:off x="6705829" y="346310"/>
            <a:ext cx="4598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>
                <a:latin typeface="Karla" pitchFamily="2" charset="0"/>
              </a:rPr>
              <a:t>The decoder has both those layers, but between them is an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attention layer</a:t>
            </a:r>
            <a:r>
              <a:rPr lang="en-US" sz="2000" dirty="0">
                <a:latin typeface="Karla" pitchFamily="2" charset="0"/>
              </a:rPr>
              <a:t> that helps the decoder focus on relevant parts of the input sentence (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similar what attention does in 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seq2seq models</a:t>
            </a:r>
            <a:r>
              <a:rPr lang="en-US" sz="2000" dirty="0">
                <a:latin typeface="Karl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49671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DE241-B3A1-7C4C-B390-9AA3C3B3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39AB8-1524-1949-8C56-6EDB6AAD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0" y="565226"/>
            <a:ext cx="6288487" cy="5527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AA5DE-B2B4-564C-AC63-F6D9ACEC6E83}"/>
              </a:ext>
            </a:extLst>
          </p:cNvPr>
          <p:cNvSpPr/>
          <p:nvPr/>
        </p:nvSpPr>
        <p:spPr>
          <a:xfrm>
            <a:off x="6633378" y="934967"/>
            <a:ext cx="510448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Karla" pitchFamily="2" charset="0"/>
              </a:rPr>
              <a:t>A key property of the Transformer, which is that the word in each position flows through its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own path in the encoder</a:t>
            </a:r>
            <a:r>
              <a:rPr lang="en-US" sz="2000" dirty="0">
                <a:solidFill>
                  <a:srgbClr val="222222"/>
                </a:solidFill>
                <a:latin typeface="Karla" pitchFamily="2" charset="0"/>
              </a:rPr>
              <a:t>. There are dependencies between these paths in the self-attention layer. </a:t>
            </a:r>
          </a:p>
          <a:p>
            <a:endParaRPr lang="en-US" sz="2000" dirty="0">
              <a:solidFill>
                <a:srgbClr val="222222"/>
              </a:solidFill>
              <a:latin typeface="Karla" pitchFamily="2" charset="0"/>
            </a:endParaRPr>
          </a:p>
          <a:p>
            <a:r>
              <a:rPr lang="en-US" sz="2000" dirty="0">
                <a:solidFill>
                  <a:srgbClr val="222222"/>
                </a:solidFill>
                <a:latin typeface="Karla" pitchFamily="2" charset="0"/>
              </a:rPr>
              <a:t>The feed-forward layer does not have those dependencies, Therefore, the various paths can be executed in parallel while flowing through the feed-forward layer.</a:t>
            </a:r>
            <a:endParaRPr lang="en-US" sz="2000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72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40433-C910-4844-AD10-F7516E73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90E3A-999C-8049-A20F-95E64BC5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72" y="1333500"/>
            <a:ext cx="4724400" cy="5359400"/>
          </a:xfrm>
          <a:custGeom>
            <a:avLst/>
            <a:gdLst>
              <a:gd name="connsiteX0" fmla="*/ 0 w 4724400"/>
              <a:gd name="connsiteY0" fmla="*/ 0 h 5359400"/>
              <a:gd name="connsiteX1" fmla="*/ 533182 w 4724400"/>
              <a:gd name="connsiteY1" fmla="*/ 0 h 5359400"/>
              <a:gd name="connsiteX2" fmla="*/ 1255341 w 4724400"/>
              <a:gd name="connsiteY2" fmla="*/ 0 h 5359400"/>
              <a:gd name="connsiteX3" fmla="*/ 1883011 w 4724400"/>
              <a:gd name="connsiteY3" fmla="*/ 0 h 5359400"/>
              <a:gd name="connsiteX4" fmla="*/ 2557925 w 4724400"/>
              <a:gd name="connsiteY4" fmla="*/ 0 h 5359400"/>
              <a:gd name="connsiteX5" fmla="*/ 3327327 w 4724400"/>
              <a:gd name="connsiteY5" fmla="*/ 0 h 5359400"/>
              <a:gd name="connsiteX6" fmla="*/ 3907754 w 4724400"/>
              <a:gd name="connsiteY6" fmla="*/ 0 h 5359400"/>
              <a:gd name="connsiteX7" fmla="*/ 4724400 w 4724400"/>
              <a:gd name="connsiteY7" fmla="*/ 0 h 5359400"/>
              <a:gd name="connsiteX8" fmla="*/ 4724400 w 4724400"/>
              <a:gd name="connsiteY8" fmla="*/ 562737 h 5359400"/>
              <a:gd name="connsiteX9" fmla="*/ 4724400 w 4724400"/>
              <a:gd name="connsiteY9" fmla="*/ 1179068 h 5359400"/>
              <a:gd name="connsiteX10" fmla="*/ 4724400 w 4724400"/>
              <a:gd name="connsiteY10" fmla="*/ 1848993 h 5359400"/>
              <a:gd name="connsiteX11" fmla="*/ 4724400 w 4724400"/>
              <a:gd name="connsiteY11" fmla="*/ 2411730 h 5359400"/>
              <a:gd name="connsiteX12" fmla="*/ 4724400 w 4724400"/>
              <a:gd name="connsiteY12" fmla="*/ 3188843 h 5359400"/>
              <a:gd name="connsiteX13" fmla="*/ 4724400 w 4724400"/>
              <a:gd name="connsiteY13" fmla="*/ 3858768 h 5359400"/>
              <a:gd name="connsiteX14" fmla="*/ 4724400 w 4724400"/>
              <a:gd name="connsiteY14" fmla="*/ 4635881 h 5359400"/>
              <a:gd name="connsiteX15" fmla="*/ 4724400 w 4724400"/>
              <a:gd name="connsiteY15" fmla="*/ 5359400 h 5359400"/>
              <a:gd name="connsiteX16" fmla="*/ 4096730 w 4724400"/>
              <a:gd name="connsiteY16" fmla="*/ 5359400 h 5359400"/>
              <a:gd name="connsiteX17" fmla="*/ 3469059 w 4724400"/>
              <a:gd name="connsiteY17" fmla="*/ 5359400 h 5359400"/>
              <a:gd name="connsiteX18" fmla="*/ 2746901 w 4724400"/>
              <a:gd name="connsiteY18" fmla="*/ 5359400 h 5359400"/>
              <a:gd name="connsiteX19" fmla="*/ 2071987 w 4724400"/>
              <a:gd name="connsiteY19" fmla="*/ 5359400 h 5359400"/>
              <a:gd name="connsiteX20" fmla="*/ 1302585 w 4724400"/>
              <a:gd name="connsiteY20" fmla="*/ 5359400 h 5359400"/>
              <a:gd name="connsiteX21" fmla="*/ 0 w 4724400"/>
              <a:gd name="connsiteY21" fmla="*/ 5359400 h 5359400"/>
              <a:gd name="connsiteX22" fmla="*/ 0 w 4724400"/>
              <a:gd name="connsiteY22" fmla="*/ 4635881 h 5359400"/>
              <a:gd name="connsiteX23" fmla="*/ 0 w 4724400"/>
              <a:gd name="connsiteY23" fmla="*/ 3965956 h 5359400"/>
              <a:gd name="connsiteX24" fmla="*/ 0 w 4724400"/>
              <a:gd name="connsiteY24" fmla="*/ 3242437 h 5359400"/>
              <a:gd name="connsiteX25" fmla="*/ 0 w 4724400"/>
              <a:gd name="connsiteY25" fmla="*/ 2572512 h 5359400"/>
              <a:gd name="connsiteX26" fmla="*/ 0 w 4724400"/>
              <a:gd name="connsiteY26" fmla="*/ 1902587 h 5359400"/>
              <a:gd name="connsiteX27" fmla="*/ 0 w 4724400"/>
              <a:gd name="connsiteY27" fmla="*/ 1232662 h 5359400"/>
              <a:gd name="connsiteX28" fmla="*/ 0 w 4724400"/>
              <a:gd name="connsiteY28" fmla="*/ 723519 h 5359400"/>
              <a:gd name="connsiteX29" fmla="*/ 0 w 4724400"/>
              <a:gd name="connsiteY29" fmla="*/ 0 h 5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4400" h="5359400" fill="none" extrusionOk="0">
                <a:moveTo>
                  <a:pt x="0" y="0"/>
                </a:moveTo>
                <a:cubicBezTo>
                  <a:pt x="176477" y="-15197"/>
                  <a:pt x="378931" y="-11641"/>
                  <a:pt x="533182" y="0"/>
                </a:cubicBezTo>
                <a:cubicBezTo>
                  <a:pt x="687433" y="11641"/>
                  <a:pt x="1107552" y="-25598"/>
                  <a:pt x="1255341" y="0"/>
                </a:cubicBezTo>
                <a:cubicBezTo>
                  <a:pt x="1403130" y="25598"/>
                  <a:pt x="1735648" y="-22929"/>
                  <a:pt x="1883011" y="0"/>
                </a:cubicBezTo>
                <a:cubicBezTo>
                  <a:pt x="2030374" y="22929"/>
                  <a:pt x="2274720" y="4337"/>
                  <a:pt x="2557925" y="0"/>
                </a:cubicBezTo>
                <a:cubicBezTo>
                  <a:pt x="2841130" y="-4337"/>
                  <a:pt x="3052407" y="11985"/>
                  <a:pt x="3327327" y="0"/>
                </a:cubicBezTo>
                <a:cubicBezTo>
                  <a:pt x="3602247" y="-11985"/>
                  <a:pt x="3682833" y="448"/>
                  <a:pt x="3907754" y="0"/>
                </a:cubicBezTo>
                <a:cubicBezTo>
                  <a:pt x="4132675" y="-448"/>
                  <a:pt x="4523472" y="-40710"/>
                  <a:pt x="4724400" y="0"/>
                </a:cubicBezTo>
                <a:cubicBezTo>
                  <a:pt x="4697389" y="185591"/>
                  <a:pt x="4710529" y="345514"/>
                  <a:pt x="4724400" y="562737"/>
                </a:cubicBezTo>
                <a:cubicBezTo>
                  <a:pt x="4738271" y="779960"/>
                  <a:pt x="4737916" y="906467"/>
                  <a:pt x="4724400" y="1179068"/>
                </a:cubicBezTo>
                <a:cubicBezTo>
                  <a:pt x="4710884" y="1451669"/>
                  <a:pt x="4723440" y="1638218"/>
                  <a:pt x="4724400" y="1848993"/>
                </a:cubicBezTo>
                <a:cubicBezTo>
                  <a:pt x="4725360" y="2059769"/>
                  <a:pt x="4741216" y="2193871"/>
                  <a:pt x="4724400" y="2411730"/>
                </a:cubicBezTo>
                <a:cubicBezTo>
                  <a:pt x="4707584" y="2629589"/>
                  <a:pt x="4688756" y="2873152"/>
                  <a:pt x="4724400" y="3188843"/>
                </a:cubicBezTo>
                <a:cubicBezTo>
                  <a:pt x="4760044" y="3504534"/>
                  <a:pt x="4717567" y="3683883"/>
                  <a:pt x="4724400" y="3858768"/>
                </a:cubicBezTo>
                <a:cubicBezTo>
                  <a:pt x="4731233" y="4033653"/>
                  <a:pt x="4694205" y="4302409"/>
                  <a:pt x="4724400" y="4635881"/>
                </a:cubicBezTo>
                <a:cubicBezTo>
                  <a:pt x="4754595" y="4969353"/>
                  <a:pt x="4716205" y="5078096"/>
                  <a:pt x="4724400" y="5359400"/>
                </a:cubicBezTo>
                <a:cubicBezTo>
                  <a:pt x="4462535" y="5344837"/>
                  <a:pt x="4328827" y="5331457"/>
                  <a:pt x="4096730" y="5359400"/>
                </a:cubicBezTo>
                <a:cubicBezTo>
                  <a:pt x="3864633" y="5387344"/>
                  <a:pt x="3654284" y="5381182"/>
                  <a:pt x="3469059" y="5359400"/>
                </a:cubicBezTo>
                <a:cubicBezTo>
                  <a:pt x="3283834" y="5337618"/>
                  <a:pt x="2903053" y="5337780"/>
                  <a:pt x="2746901" y="5359400"/>
                </a:cubicBezTo>
                <a:cubicBezTo>
                  <a:pt x="2590749" y="5381020"/>
                  <a:pt x="2372222" y="5376098"/>
                  <a:pt x="2071987" y="5359400"/>
                </a:cubicBezTo>
                <a:cubicBezTo>
                  <a:pt x="1771752" y="5342702"/>
                  <a:pt x="1511186" y="5332880"/>
                  <a:pt x="1302585" y="5359400"/>
                </a:cubicBezTo>
                <a:cubicBezTo>
                  <a:pt x="1093984" y="5385920"/>
                  <a:pt x="425484" y="5333444"/>
                  <a:pt x="0" y="5359400"/>
                </a:cubicBezTo>
                <a:cubicBezTo>
                  <a:pt x="-187" y="5046483"/>
                  <a:pt x="17813" y="4866352"/>
                  <a:pt x="0" y="4635881"/>
                </a:cubicBezTo>
                <a:cubicBezTo>
                  <a:pt x="-17813" y="4405410"/>
                  <a:pt x="17287" y="4245969"/>
                  <a:pt x="0" y="3965956"/>
                </a:cubicBezTo>
                <a:cubicBezTo>
                  <a:pt x="-17287" y="3685943"/>
                  <a:pt x="31801" y="3583215"/>
                  <a:pt x="0" y="3242437"/>
                </a:cubicBezTo>
                <a:cubicBezTo>
                  <a:pt x="-31801" y="2901659"/>
                  <a:pt x="4853" y="2804572"/>
                  <a:pt x="0" y="2572512"/>
                </a:cubicBezTo>
                <a:cubicBezTo>
                  <a:pt x="-4853" y="2340453"/>
                  <a:pt x="24429" y="2181636"/>
                  <a:pt x="0" y="1902587"/>
                </a:cubicBezTo>
                <a:cubicBezTo>
                  <a:pt x="-24429" y="1623538"/>
                  <a:pt x="6406" y="1389165"/>
                  <a:pt x="0" y="1232662"/>
                </a:cubicBezTo>
                <a:cubicBezTo>
                  <a:pt x="-6406" y="1076159"/>
                  <a:pt x="8604" y="950243"/>
                  <a:pt x="0" y="723519"/>
                </a:cubicBezTo>
                <a:cubicBezTo>
                  <a:pt x="-8604" y="496795"/>
                  <a:pt x="9406" y="259738"/>
                  <a:pt x="0" y="0"/>
                </a:cubicBezTo>
                <a:close/>
              </a:path>
              <a:path w="4724400" h="5359400" stroke="0" extrusionOk="0">
                <a:moveTo>
                  <a:pt x="0" y="0"/>
                </a:moveTo>
                <a:cubicBezTo>
                  <a:pt x="185127" y="-15484"/>
                  <a:pt x="392459" y="-2173"/>
                  <a:pt x="627670" y="0"/>
                </a:cubicBezTo>
                <a:cubicBezTo>
                  <a:pt x="862881" y="2173"/>
                  <a:pt x="1040246" y="-22233"/>
                  <a:pt x="1160853" y="0"/>
                </a:cubicBezTo>
                <a:cubicBezTo>
                  <a:pt x="1281460" y="22233"/>
                  <a:pt x="1682924" y="12566"/>
                  <a:pt x="1930255" y="0"/>
                </a:cubicBezTo>
                <a:cubicBezTo>
                  <a:pt x="2177586" y="-12566"/>
                  <a:pt x="2312643" y="-11961"/>
                  <a:pt x="2557925" y="0"/>
                </a:cubicBezTo>
                <a:cubicBezTo>
                  <a:pt x="2803207" y="11961"/>
                  <a:pt x="2899232" y="-25432"/>
                  <a:pt x="3185595" y="0"/>
                </a:cubicBezTo>
                <a:cubicBezTo>
                  <a:pt x="3471958" y="25432"/>
                  <a:pt x="3731873" y="15246"/>
                  <a:pt x="3954998" y="0"/>
                </a:cubicBezTo>
                <a:cubicBezTo>
                  <a:pt x="4178123" y="-15246"/>
                  <a:pt x="4375344" y="-11135"/>
                  <a:pt x="4724400" y="0"/>
                </a:cubicBezTo>
                <a:cubicBezTo>
                  <a:pt x="4708737" y="310012"/>
                  <a:pt x="4714597" y="480855"/>
                  <a:pt x="4724400" y="777113"/>
                </a:cubicBezTo>
                <a:cubicBezTo>
                  <a:pt x="4734203" y="1073371"/>
                  <a:pt x="4739930" y="1133057"/>
                  <a:pt x="4724400" y="1339850"/>
                </a:cubicBezTo>
                <a:cubicBezTo>
                  <a:pt x="4708870" y="1546643"/>
                  <a:pt x="4716402" y="1686414"/>
                  <a:pt x="4724400" y="1902587"/>
                </a:cubicBezTo>
                <a:cubicBezTo>
                  <a:pt x="4732398" y="2118760"/>
                  <a:pt x="4704655" y="2348932"/>
                  <a:pt x="4724400" y="2572512"/>
                </a:cubicBezTo>
                <a:cubicBezTo>
                  <a:pt x="4744145" y="2796092"/>
                  <a:pt x="4709567" y="3144434"/>
                  <a:pt x="4724400" y="3296031"/>
                </a:cubicBezTo>
                <a:cubicBezTo>
                  <a:pt x="4739233" y="3447628"/>
                  <a:pt x="4703215" y="3690030"/>
                  <a:pt x="4724400" y="3805174"/>
                </a:cubicBezTo>
                <a:cubicBezTo>
                  <a:pt x="4745585" y="3920318"/>
                  <a:pt x="4705522" y="4256234"/>
                  <a:pt x="4724400" y="4475099"/>
                </a:cubicBezTo>
                <a:cubicBezTo>
                  <a:pt x="4743278" y="4693965"/>
                  <a:pt x="4692872" y="5039880"/>
                  <a:pt x="4724400" y="5359400"/>
                </a:cubicBezTo>
                <a:cubicBezTo>
                  <a:pt x="4451891" y="5366427"/>
                  <a:pt x="4277993" y="5334528"/>
                  <a:pt x="4049486" y="5359400"/>
                </a:cubicBezTo>
                <a:cubicBezTo>
                  <a:pt x="3820979" y="5384272"/>
                  <a:pt x="3551138" y="5353708"/>
                  <a:pt x="3280083" y="5359400"/>
                </a:cubicBezTo>
                <a:cubicBezTo>
                  <a:pt x="3009028" y="5365092"/>
                  <a:pt x="2744469" y="5350971"/>
                  <a:pt x="2605169" y="5359400"/>
                </a:cubicBezTo>
                <a:cubicBezTo>
                  <a:pt x="2465869" y="5367829"/>
                  <a:pt x="2246684" y="5373419"/>
                  <a:pt x="2071987" y="5359400"/>
                </a:cubicBezTo>
                <a:cubicBezTo>
                  <a:pt x="1897290" y="5345381"/>
                  <a:pt x="1635819" y="5376664"/>
                  <a:pt x="1491561" y="5359400"/>
                </a:cubicBezTo>
                <a:cubicBezTo>
                  <a:pt x="1347303" y="5342136"/>
                  <a:pt x="1106312" y="5327227"/>
                  <a:pt x="722158" y="5359400"/>
                </a:cubicBezTo>
                <a:cubicBezTo>
                  <a:pt x="338004" y="5391573"/>
                  <a:pt x="279018" y="5335933"/>
                  <a:pt x="0" y="5359400"/>
                </a:cubicBezTo>
                <a:cubicBezTo>
                  <a:pt x="13741" y="5187756"/>
                  <a:pt x="6043" y="5039773"/>
                  <a:pt x="0" y="4796663"/>
                </a:cubicBezTo>
                <a:cubicBezTo>
                  <a:pt x="-6043" y="4553553"/>
                  <a:pt x="6236" y="4452611"/>
                  <a:pt x="0" y="4180332"/>
                </a:cubicBezTo>
                <a:cubicBezTo>
                  <a:pt x="-6236" y="3908053"/>
                  <a:pt x="25106" y="3843437"/>
                  <a:pt x="0" y="3671189"/>
                </a:cubicBezTo>
                <a:cubicBezTo>
                  <a:pt x="-25106" y="3498941"/>
                  <a:pt x="2907" y="3306554"/>
                  <a:pt x="0" y="3162046"/>
                </a:cubicBezTo>
                <a:cubicBezTo>
                  <a:pt x="-2907" y="3017538"/>
                  <a:pt x="-34060" y="2606303"/>
                  <a:pt x="0" y="2438527"/>
                </a:cubicBezTo>
                <a:cubicBezTo>
                  <a:pt x="34060" y="2270751"/>
                  <a:pt x="14472" y="2096967"/>
                  <a:pt x="0" y="1875790"/>
                </a:cubicBezTo>
                <a:cubicBezTo>
                  <a:pt x="-14472" y="1654613"/>
                  <a:pt x="9625" y="1350308"/>
                  <a:pt x="0" y="1098677"/>
                </a:cubicBezTo>
                <a:cubicBezTo>
                  <a:pt x="-9625" y="847046"/>
                  <a:pt x="37977" y="510258"/>
                  <a:pt x="0" y="0"/>
                </a:cubicBezTo>
                <a:close/>
              </a:path>
            </a:pathLst>
          </a:custGeom>
          <a:ln w="1016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DB988F-B458-7745-AB97-431167F1577E}"/>
              </a:ext>
            </a:extLst>
          </p:cNvPr>
          <p:cNvSpPr/>
          <p:nvPr/>
        </p:nvSpPr>
        <p:spPr>
          <a:xfrm>
            <a:off x="650488" y="1704875"/>
            <a:ext cx="4724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222222"/>
                </a:solidFill>
                <a:latin typeface="Karla" pitchFamily="2" charset="0"/>
              </a:rPr>
              <a:t>What does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“he” </a:t>
            </a:r>
            <a:r>
              <a:rPr lang="en-US" dirty="0">
                <a:solidFill>
                  <a:srgbClr val="222222"/>
                </a:solidFill>
                <a:latin typeface="Karla" pitchFamily="2" charset="0"/>
              </a:rPr>
              <a:t>in this sentence refer to? Is it referring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Karla" pitchFamily="2" charset="0"/>
              </a:rPr>
              <a:t>class</a:t>
            </a:r>
            <a:r>
              <a:rPr lang="en-US" dirty="0">
                <a:solidFill>
                  <a:srgbClr val="222222"/>
                </a:solidFill>
                <a:latin typeface="Karla" pitchFamily="2" charset="0"/>
              </a:rPr>
              <a:t> or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Karla" pitchFamily="2" charset="0"/>
              </a:rPr>
              <a:t>student</a:t>
            </a:r>
            <a:r>
              <a:rPr lang="en-US" dirty="0">
                <a:solidFill>
                  <a:srgbClr val="222222"/>
                </a:solidFill>
                <a:latin typeface="Karla" pitchFamily="2" charset="0"/>
              </a:rPr>
              <a:t>? It’s a simple question to a human, but not as simple to an algorithm.</a:t>
            </a:r>
          </a:p>
          <a:p>
            <a:pPr fontAlgn="base"/>
            <a:r>
              <a:rPr lang="en-US" dirty="0">
                <a:solidFill>
                  <a:srgbClr val="222222"/>
                </a:solidFill>
                <a:latin typeface="Karla" pitchFamily="2" charset="0"/>
              </a:rPr>
              <a:t>When the model is processing the word “he”, self-attention allows it to associate “he” with “Patrick”.</a:t>
            </a:r>
            <a:endParaRPr lang="en-US" b="0" i="0" dirty="0">
              <a:solidFill>
                <a:srgbClr val="222222"/>
              </a:solidFill>
              <a:effectLst/>
              <a:latin typeface="Karl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EC285-D51E-9E40-B05A-655A9B6F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492">
            <a:off x="173725" y="241185"/>
            <a:ext cx="6272377" cy="536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38729-FB4A-6842-886B-B67D21C03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721" y="154065"/>
            <a:ext cx="5977291" cy="7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7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with attention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25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DEC72D-51C7-4049-9C39-18149692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E86E0-01C3-434F-BA22-82F623F3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" y="301083"/>
            <a:ext cx="4866566" cy="6464842"/>
          </a:xfrm>
          <a:custGeom>
            <a:avLst/>
            <a:gdLst>
              <a:gd name="connsiteX0" fmla="*/ 0 w 4866566"/>
              <a:gd name="connsiteY0" fmla="*/ 0 h 6464842"/>
              <a:gd name="connsiteX1" fmla="*/ 646558 w 4866566"/>
              <a:gd name="connsiteY1" fmla="*/ 0 h 6464842"/>
              <a:gd name="connsiteX2" fmla="*/ 1390447 w 4866566"/>
              <a:gd name="connsiteY2" fmla="*/ 0 h 6464842"/>
              <a:gd name="connsiteX3" fmla="*/ 1988340 w 4866566"/>
              <a:gd name="connsiteY3" fmla="*/ 0 h 6464842"/>
              <a:gd name="connsiteX4" fmla="*/ 2683564 w 4866566"/>
              <a:gd name="connsiteY4" fmla="*/ 0 h 6464842"/>
              <a:gd name="connsiteX5" fmla="*/ 3427453 w 4866566"/>
              <a:gd name="connsiteY5" fmla="*/ 0 h 6464842"/>
              <a:gd name="connsiteX6" fmla="*/ 3976680 w 4866566"/>
              <a:gd name="connsiteY6" fmla="*/ 0 h 6464842"/>
              <a:gd name="connsiteX7" fmla="*/ 4866566 w 4866566"/>
              <a:gd name="connsiteY7" fmla="*/ 0 h 6464842"/>
              <a:gd name="connsiteX8" fmla="*/ 4866566 w 4866566"/>
              <a:gd name="connsiteY8" fmla="*/ 775781 h 6464842"/>
              <a:gd name="connsiteX9" fmla="*/ 4866566 w 4866566"/>
              <a:gd name="connsiteY9" fmla="*/ 1551562 h 6464842"/>
              <a:gd name="connsiteX10" fmla="*/ 4866566 w 4866566"/>
              <a:gd name="connsiteY10" fmla="*/ 2262695 h 6464842"/>
              <a:gd name="connsiteX11" fmla="*/ 4866566 w 4866566"/>
              <a:gd name="connsiteY11" fmla="*/ 2844530 h 6464842"/>
              <a:gd name="connsiteX12" fmla="*/ 4866566 w 4866566"/>
              <a:gd name="connsiteY12" fmla="*/ 3555663 h 6464842"/>
              <a:gd name="connsiteX13" fmla="*/ 4866566 w 4866566"/>
              <a:gd name="connsiteY13" fmla="*/ 4072850 h 6464842"/>
              <a:gd name="connsiteX14" fmla="*/ 4866566 w 4866566"/>
              <a:gd name="connsiteY14" fmla="*/ 4719335 h 6464842"/>
              <a:gd name="connsiteX15" fmla="*/ 4866566 w 4866566"/>
              <a:gd name="connsiteY15" fmla="*/ 5171874 h 6464842"/>
              <a:gd name="connsiteX16" fmla="*/ 4866566 w 4866566"/>
              <a:gd name="connsiteY16" fmla="*/ 6464842 h 6464842"/>
              <a:gd name="connsiteX17" fmla="*/ 4171342 w 4866566"/>
              <a:gd name="connsiteY17" fmla="*/ 6464842 h 6464842"/>
              <a:gd name="connsiteX18" fmla="*/ 3427453 w 4866566"/>
              <a:gd name="connsiteY18" fmla="*/ 6464842 h 6464842"/>
              <a:gd name="connsiteX19" fmla="*/ 2683564 w 4866566"/>
              <a:gd name="connsiteY19" fmla="*/ 6464842 h 6464842"/>
              <a:gd name="connsiteX20" fmla="*/ 2085671 w 4866566"/>
              <a:gd name="connsiteY20" fmla="*/ 6464842 h 6464842"/>
              <a:gd name="connsiteX21" fmla="*/ 1293116 w 4866566"/>
              <a:gd name="connsiteY21" fmla="*/ 6464842 h 6464842"/>
              <a:gd name="connsiteX22" fmla="*/ 597892 w 4866566"/>
              <a:gd name="connsiteY22" fmla="*/ 6464842 h 6464842"/>
              <a:gd name="connsiteX23" fmla="*/ 0 w 4866566"/>
              <a:gd name="connsiteY23" fmla="*/ 6464842 h 6464842"/>
              <a:gd name="connsiteX24" fmla="*/ 0 w 4866566"/>
              <a:gd name="connsiteY24" fmla="*/ 5818358 h 6464842"/>
              <a:gd name="connsiteX25" fmla="*/ 0 w 4866566"/>
              <a:gd name="connsiteY25" fmla="*/ 5365819 h 6464842"/>
              <a:gd name="connsiteX26" fmla="*/ 0 w 4866566"/>
              <a:gd name="connsiteY26" fmla="*/ 4719335 h 6464842"/>
              <a:gd name="connsiteX27" fmla="*/ 0 w 4866566"/>
              <a:gd name="connsiteY27" fmla="*/ 3943554 h 6464842"/>
              <a:gd name="connsiteX28" fmla="*/ 0 w 4866566"/>
              <a:gd name="connsiteY28" fmla="*/ 3167773 h 6464842"/>
              <a:gd name="connsiteX29" fmla="*/ 0 w 4866566"/>
              <a:gd name="connsiteY29" fmla="*/ 2456640 h 6464842"/>
              <a:gd name="connsiteX30" fmla="*/ 0 w 4866566"/>
              <a:gd name="connsiteY30" fmla="*/ 1874804 h 6464842"/>
              <a:gd name="connsiteX31" fmla="*/ 0 w 4866566"/>
              <a:gd name="connsiteY31" fmla="*/ 1422265 h 6464842"/>
              <a:gd name="connsiteX32" fmla="*/ 0 w 4866566"/>
              <a:gd name="connsiteY32" fmla="*/ 840429 h 6464842"/>
              <a:gd name="connsiteX33" fmla="*/ 0 w 4866566"/>
              <a:gd name="connsiteY33" fmla="*/ 0 h 646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66566" h="6464842" fill="none" extrusionOk="0">
                <a:moveTo>
                  <a:pt x="0" y="0"/>
                </a:moveTo>
                <a:cubicBezTo>
                  <a:pt x="261763" y="-32002"/>
                  <a:pt x="434663" y="22651"/>
                  <a:pt x="646558" y="0"/>
                </a:cubicBezTo>
                <a:cubicBezTo>
                  <a:pt x="858453" y="-22651"/>
                  <a:pt x="1090740" y="-18873"/>
                  <a:pt x="1390447" y="0"/>
                </a:cubicBezTo>
                <a:cubicBezTo>
                  <a:pt x="1690154" y="18873"/>
                  <a:pt x="1792791" y="19358"/>
                  <a:pt x="1988340" y="0"/>
                </a:cubicBezTo>
                <a:cubicBezTo>
                  <a:pt x="2183889" y="-19358"/>
                  <a:pt x="2487921" y="32994"/>
                  <a:pt x="2683564" y="0"/>
                </a:cubicBezTo>
                <a:cubicBezTo>
                  <a:pt x="2879207" y="-32994"/>
                  <a:pt x="3082661" y="-6307"/>
                  <a:pt x="3427453" y="0"/>
                </a:cubicBezTo>
                <a:cubicBezTo>
                  <a:pt x="3772245" y="6307"/>
                  <a:pt x="3855817" y="21057"/>
                  <a:pt x="3976680" y="0"/>
                </a:cubicBezTo>
                <a:cubicBezTo>
                  <a:pt x="4097543" y="-21057"/>
                  <a:pt x="4629676" y="19679"/>
                  <a:pt x="4866566" y="0"/>
                </a:cubicBezTo>
                <a:cubicBezTo>
                  <a:pt x="4882056" y="263845"/>
                  <a:pt x="4883068" y="396076"/>
                  <a:pt x="4866566" y="775781"/>
                </a:cubicBezTo>
                <a:cubicBezTo>
                  <a:pt x="4850064" y="1155486"/>
                  <a:pt x="4841092" y="1346124"/>
                  <a:pt x="4866566" y="1551562"/>
                </a:cubicBezTo>
                <a:cubicBezTo>
                  <a:pt x="4892040" y="1757000"/>
                  <a:pt x="4881156" y="1993682"/>
                  <a:pt x="4866566" y="2262695"/>
                </a:cubicBezTo>
                <a:cubicBezTo>
                  <a:pt x="4851976" y="2531708"/>
                  <a:pt x="4852953" y="2627607"/>
                  <a:pt x="4866566" y="2844530"/>
                </a:cubicBezTo>
                <a:cubicBezTo>
                  <a:pt x="4880179" y="3061453"/>
                  <a:pt x="4880773" y="3260705"/>
                  <a:pt x="4866566" y="3555663"/>
                </a:cubicBezTo>
                <a:cubicBezTo>
                  <a:pt x="4852359" y="3850621"/>
                  <a:pt x="4882088" y="3961368"/>
                  <a:pt x="4866566" y="4072850"/>
                </a:cubicBezTo>
                <a:cubicBezTo>
                  <a:pt x="4851044" y="4184332"/>
                  <a:pt x="4861096" y="4580127"/>
                  <a:pt x="4866566" y="4719335"/>
                </a:cubicBezTo>
                <a:cubicBezTo>
                  <a:pt x="4872036" y="4858543"/>
                  <a:pt x="4848967" y="5005679"/>
                  <a:pt x="4866566" y="5171874"/>
                </a:cubicBezTo>
                <a:cubicBezTo>
                  <a:pt x="4884165" y="5338069"/>
                  <a:pt x="4848792" y="5909660"/>
                  <a:pt x="4866566" y="6464842"/>
                </a:cubicBezTo>
                <a:cubicBezTo>
                  <a:pt x="4590100" y="6476394"/>
                  <a:pt x="4387929" y="6462594"/>
                  <a:pt x="4171342" y="6464842"/>
                </a:cubicBezTo>
                <a:cubicBezTo>
                  <a:pt x="3954755" y="6467090"/>
                  <a:pt x="3632009" y="6475162"/>
                  <a:pt x="3427453" y="6464842"/>
                </a:cubicBezTo>
                <a:cubicBezTo>
                  <a:pt x="3222897" y="6454522"/>
                  <a:pt x="2956764" y="6501857"/>
                  <a:pt x="2683564" y="6464842"/>
                </a:cubicBezTo>
                <a:cubicBezTo>
                  <a:pt x="2410364" y="6427827"/>
                  <a:pt x="2302622" y="6475560"/>
                  <a:pt x="2085671" y="6464842"/>
                </a:cubicBezTo>
                <a:cubicBezTo>
                  <a:pt x="1868720" y="6454124"/>
                  <a:pt x="1610442" y="6442919"/>
                  <a:pt x="1293116" y="6464842"/>
                </a:cubicBezTo>
                <a:cubicBezTo>
                  <a:pt x="975790" y="6486765"/>
                  <a:pt x="754054" y="6496827"/>
                  <a:pt x="597892" y="6464842"/>
                </a:cubicBezTo>
                <a:cubicBezTo>
                  <a:pt x="441730" y="6432857"/>
                  <a:pt x="137356" y="6448361"/>
                  <a:pt x="0" y="6464842"/>
                </a:cubicBezTo>
                <a:cubicBezTo>
                  <a:pt x="15956" y="6211652"/>
                  <a:pt x="20878" y="6121333"/>
                  <a:pt x="0" y="5818358"/>
                </a:cubicBezTo>
                <a:cubicBezTo>
                  <a:pt x="-20878" y="5515383"/>
                  <a:pt x="20774" y="5484184"/>
                  <a:pt x="0" y="5365819"/>
                </a:cubicBezTo>
                <a:cubicBezTo>
                  <a:pt x="-20774" y="5247454"/>
                  <a:pt x="483" y="4995444"/>
                  <a:pt x="0" y="4719335"/>
                </a:cubicBezTo>
                <a:cubicBezTo>
                  <a:pt x="-483" y="4443226"/>
                  <a:pt x="-22229" y="4249222"/>
                  <a:pt x="0" y="3943554"/>
                </a:cubicBezTo>
                <a:cubicBezTo>
                  <a:pt x="22229" y="3637886"/>
                  <a:pt x="35625" y="3362774"/>
                  <a:pt x="0" y="3167773"/>
                </a:cubicBezTo>
                <a:cubicBezTo>
                  <a:pt x="-35625" y="2972772"/>
                  <a:pt x="-29263" y="2641818"/>
                  <a:pt x="0" y="2456640"/>
                </a:cubicBezTo>
                <a:cubicBezTo>
                  <a:pt x="29263" y="2271462"/>
                  <a:pt x="27064" y="2054706"/>
                  <a:pt x="0" y="1874804"/>
                </a:cubicBezTo>
                <a:cubicBezTo>
                  <a:pt x="-27064" y="1694902"/>
                  <a:pt x="19746" y="1616119"/>
                  <a:pt x="0" y="1422265"/>
                </a:cubicBezTo>
                <a:cubicBezTo>
                  <a:pt x="-19746" y="1228411"/>
                  <a:pt x="16156" y="1068480"/>
                  <a:pt x="0" y="840429"/>
                </a:cubicBezTo>
                <a:cubicBezTo>
                  <a:pt x="-16156" y="612378"/>
                  <a:pt x="-1462" y="201035"/>
                  <a:pt x="0" y="0"/>
                </a:cubicBezTo>
                <a:close/>
              </a:path>
              <a:path w="4866566" h="6464842" stroke="0" extrusionOk="0">
                <a:moveTo>
                  <a:pt x="0" y="0"/>
                </a:moveTo>
                <a:cubicBezTo>
                  <a:pt x="273208" y="29401"/>
                  <a:pt x="390930" y="-16604"/>
                  <a:pt x="646558" y="0"/>
                </a:cubicBezTo>
                <a:cubicBezTo>
                  <a:pt x="902186" y="16604"/>
                  <a:pt x="980178" y="22608"/>
                  <a:pt x="1195785" y="0"/>
                </a:cubicBezTo>
                <a:cubicBezTo>
                  <a:pt x="1411392" y="-22608"/>
                  <a:pt x="1798065" y="11451"/>
                  <a:pt x="1988340" y="0"/>
                </a:cubicBezTo>
                <a:cubicBezTo>
                  <a:pt x="2178615" y="-11451"/>
                  <a:pt x="2434492" y="-10722"/>
                  <a:pt x="2634898" y="0"/>
                </a:cubicBezTo>
                <a:cubicBezTo>
                  <a:pt x="2835304" y="10722"/>
                  <a:pt x="3092071" y="8079"/>
                  <a:pt x="3281456" y="0"/>
                </a:cubicBezTo>
                <a:cubicBezTo>
                  <a:pt x="3470841" y="-8079"/>
                  <a:pt x="3843152" y="-24096"/>
                  <a:pt x="4074011" y="0"/>
                </a:cubicBezTo>
                <a:cubicBezTo>
                  <a:pt x="4304871" y="24096"/>
                  <a:pt x="4474680" y="16655"/>
                  <a:pt x="4866566" y="0"/>
                </a:cubicBezTo>
                <a:cubicBezTo>
                  <a:pt x="4864612" y="280242"/>
                  <a:pt x="4851652" y="584507"/>
                  <a:pt x="4866566" y="775781"/>
                </a:cubicBezTo>
                <a:cubicBezTo>
                  <a:pt x="4881480" y="967055"/>
                  <a:pt x="4874358" y="1134565"/>
                  <a:pt x="4866566" y="1292968"/>
                </a:cubicBezTo>
                <a:cubicBezTo>
                  <a:pt x="4858774" y="1451371"/>
                  <a:pt x="4880230" y="1636399"/>
                  <a:pt x="4866566" y="1810156"/>
                </a:cubicBezTo>
                <a:cubicBezTo>
                  <a:pt x="4852902" y="1983913"/>
                  <a:pt x="4881596" y="2214063"/>
                  <a:pt x="4866566" y="2456640"/>
                </a:cubicBezTo>
                <a:cubicBezTo>
                  <a:pt x="4851536" y="2699217"/>
                  <a:pt x="4863049" y="2974478"/>
                  <a:pt x="4866566" y="3167773"/>
                </a:cubicBezTo>
                <a:cubicBezTo>
                  <a:pt x="4870083" y="3361068"/>
                  <a:pt x="4881410" y="3421943"/>
                  <a:pt x="4866566" y="3620312"/>
                </a:cubicBezTo>
                <a:cubicBezTo>
                  <a:pt x="4851722" y="3818681"/>
                  <a:pt x="4866308" y="4021290"/>
                  <a:pt x="4866566" y="4266796"/>
                </a:cubicBezTo>
                <a:cubicBezTo>
                  <a:pt x="4866824" y="4512302"/>
                  <a:pt x="4853355" y="4668967"/>
                  <a:pt x="4866566" y="4913280"/>
                </a:cubicBezTo>
                <a:cubicBezTo>
                  <a:pt x="4879777" y="5157593"/>
                  <a:pt x="4850335" y="5336975"/>
                  <a:pt x="4866566" y="5559764"/>
                </a:cubicBezTo>
                <a:cubicBezTo>
                  <a:pt x="4882797" y="5782553"/>
                  <a:pt x="4870873" y="6049588"/>
                  <a:pt x="4866566" y="6464842"/>
                </a:cubicBezTo>
                <a:cubicBezTo>
                  <a:pt x="4607683" y="6499796"/>
                  <a:pt x="4402579" y="6443574"/>
                  <a:pt x="4122677" y="6464842"/>
                </a:cubicBezTo>
                <a:cubicBezTo>
                  <a:pt x="3842775" y="6486110"/>
                  <a:pt x="3711885" y="6476898"/>
                  <a:pt x="3573450" y="6464842"/>
                </a:cubicBezTo>
                <a:cubicBezTo>
                  <a:pt x="3435015" y="6452786"/>
                  <a:pt x="3139565" y="6467926"/>
                  <a:pt x="2975557" y="6464842"/>
                </a:cubicBezTo>
                <a:cubicBezTo>
                  <a:pt x="2811549" y="6461758"/>
                  <a:pt x="2389056" y="6468382"/>
                  <a:pt x="2183002" y="6464842"/>
                </a:cubicBezTo>
                <a:cubicBezTo>
                  <a:pt x="1976948" y="6461302"/>
                  <a:pt x="1729678" y="6482811"/>
                  <a:pt x="1487779" y="6464842"/>
                </a:cubicBezTo>
                <a:cubicBezTo>
                  <a:pt x="1245880" y="6446873"/>
                  <a:pt x="1103461" y="6461059"/>
                  <a:pt x="889886" y="6464842"/>
                </a:cubicBezTo>
                <a:cubicBezTo>
                  <a:pt x="676311" y="6468625"/>
                  <a:pt x="362783" y="6433250"/>
                  <a:pt x="0" y="6464842"/>
                </a:cubicBezTo>
                <a:cubicBezTo>
                  <a:pt x="-10839" y="6318717"/>
                  <a:pt x="13969" y="6220498"/>
                  <a:pt x="0" y="6012303"/>
                </a:cubicBezTo>
                <a:cubicBezTo>
                  <a:pt x="-13969" y="5804108"/>
                  <a:pt x="18920" y="5748080"/>
                  <a:pt x="0" y="5559764"/>
                </a:cubicBezTo>
                <a:cubicBezTo>
                  <a:pt x="-18920" y="5371448"/>
                  <a:pt x="-12395" y="5076412"/>
                  <a:pt x="0" y="4848632"/>
                </a:cubicBezTo>
                <a:cubicBezTo>
                  <a:pt x="12395" y="4620852"/>
                  <a:pt x="-3070" y="4552555"/>
                  <a:pt x="0" y="4331444"/>
                </a:cubicBezTo>
                <a:cubicBezTo>
                  <a:pt x="3070" y="4110333"/>
                  <a:pt x="9948" y="3724958"/>
                  <a:pt x="0" y="3555663"/>
                </a:cubicBezTo>
                <a:cubicBezTo>
                  <a:pt x="-9948" y="3386368"/>
                  <a:pt x="-15606" y="3146832"/>
                  <a:pt x="0" y="2973827"/>
                </a:cubicBezTo>
                <a:cubicBezTo>
                  <a:pt x="15606" y="2800822"/>
                  <a:pt x="-11149" y="2663606"/>
                  <a:pt x="0" y="2521288"/>
                </a:cubicBezTo>
                <a:cubicBezTo>
                  <a:pt x="11149" y="2378970"/>
                  <a:pt x="27648" y="2002736"/>
                  <a:pt x="0" y="1810156"/>
                </a:cubicBezTo>
                <a:cubicBezTo>
                  <a:pt x="-27648" y="1617576"/>
                  <a:pt x="14590" y="1432243"/>
                  <a:pt x="0" y="1292968"/>
                </a:cubicBezTo>
                <a:cubicBezTo>
                  <a:pt x="-14590" y="1153693"/>
                  <a:pt x="32189" y="931313"/>
                  <a:pt x="0" y="581836"/>
                </a:cubicBezTo>
                <a:cubicBezTo>
                  <a:pt x="-32189" y="232359"/>
                  <a:pt x="12752" y="124273"/>
                  <a:pt x="0" y="0"/>
                </a:cubicBezTo>
                <a:close/>
              </a:path>
            </a:pathLst>
          </a:custGeom>
          <a:ln w="1016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2188A-0BDB-7846-87F7-031CAEA6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68" y="92075"/>
            <a:ext cx="5397500" cy="4127500"/>
          </a:xfrm>
          <a:custGeom>
            <a:avLst/>
            <a:gdLst>
              <a:gd name="connsiteX0" fmla="*/ 0 w 5397500"/>
              <a:gd name="connsiteY0" fmla="*/ 0 h 4127500"/>
              <a:gd name="connsiteX1" fmla="*/ 782638 w 5397500"/>
              <a:gd name="connsiteY1" fmla="*/ 0 h 4127500"/>
              <a:gd name="connsiteX2" fmla="*/ 1565275 w 5397500"/>
              <a:gd name="connsiteY2" fmla="*/ 0 h 4127500"/>
              <a:gd name="connsiteX3" fmla="*/ 2239963 w 5397500"/>
              <a:gd name="connsiteY3" fmla="*/ 0 h 4127500"/>
              <a:gd name="connsiteX4" fmla="*/ 2968625 w 5397500"/>
              <a:gd name="connsiteY4" fmla="*/ 0 h 4127500"/>
              <a:gd name="connsiteX5" fmla="*/ 3589338 w 5397500"/>
              <a:gd name="connsiteY5" fmla="*/ 0 h 4127500"/>
              <a:gd name="connsiteX6" fmla="*/ 4264025 w 5397500"/>
              <a:gd name="connsiteY6" fmla="*/ 0 h 4127500"/>
              <a:gd name="connsiteX7" fmla="*/ 5397500 w 5397500"/>
              <a:gd name="connsiteY7" fmla="*/ 0 h 4127500"/>
              <a:gd name="connsiteX8" fmla="*/ 5397500 w 5397500"/>
              <a:gd name="connsiteY8" fmla="*/ 605367 h 4127500"/>
              <a:gd name="connsiteX9" fmla="*/ 5397500 w 5397500"/>
              <a:gd name="connsiteY9" fmla="*/ 1169458 h 4127500"/>
              <a:gd name="connsiteX10" fmla="*/ 5397500 w 5397500"/>
              <a:gd name="connsiteY10" fmla="*/ 1774825 h 4127500"/>
              <a:gd name="connsiteX11" fmla="*/ 5397500 w 5397500"/>
              <a:gd name="connsiteY11" fmla="*/ 2421467 h 4127500"/>
              <a:gd name="connsiteX12" fmla="*/ 5397500 w 5397500"/>
              <a:gd name="connsiteY12" fmla="*/ 3109383 h 4127500"/>
              <a:gd name="connsiteX13" fmla="*/ 5397500 w 5397500"/>
              <a:gd name="connsiteY13" fmla="*/ 4127500 h 4127500"/>
              <a:gd name="connsiteX14" fmla="*/ 4614863 w 5397500"/>
              <a:gd name="connsiteY14" fmla="*/ 4127500 h 4127500"/>
              <a:gd name="connsiteX15" fmla="*/ 3940175 w 5397500"/>
              <a:gd name="connsiteY15" fmla="*/ 4127500 h 4127500"/>
              <a:gd name="connsiteX16" fmla="*/ 3265488 w 5397500"/>
              <a:gd name="connsiteY16" fmla="*/ 4127500 h 4127500"/>
              <a:gd name="connsiteX17" fmla="*/ 2590800 w 5397500"/>
              <a:gd name="connsiteY17" fmla="*/ 4127500 h 4127500"/>
              <a:gd name="connsiteX18" fmla="*/ 1916113 w 5397500"/>
              <a:gd name="connsiteY18" fmla="*/ 4127500 h 4127500"/>
              <a:gd name="connsiteX19" fmla="*/ 1295400 w 5397500"/>
              <a:gd name="connsiteY19" fmla="*/ 4127500 h 4127500"/>
              <a:gd name="connsiteX20" fmla="*/ 0 w 5397500"/>
              <a:gd name="connsiteY20" fmla="*/ 4127500 h 4127500"/>
              <a:gd name="connsiteX21" fmla="*/ 0 w 5397500"/>
              <a:gd name="connsiteY21" fmla="*/ 3439583 h 4127500"/>
              <a:gd name="connsiteX22" fmla="*/ 0 w 5397500"/>
              <a:gd name="connsiteY22" fmla="*/ 2710392 h 4127500"/>
              <a:gd name="connsiteX23" fmla="*/ 0 w 5397500"/>
              <a:gd name="connsiteY23" fmla="*/ 1981200 h 4127500"/>
              <a:gd name="connsiteX24" fmla="*/ 0 w 5397500"/>
              <a:gd name="connsiteY24" fmla="*/ 1210733 h 4127500"/>
              <a:gd name="connsiteX25" fmla="*/ 0 w 5397500"/>
              <a:gd name="connsiteY25" fmla="*/ 0 h 41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97500" h="4127500" fill="none" extrusionOk="0">
                <a:moveTo>
                  <a:pt x="0" y="0"/>
                </a:moveTo>
                <a:cubicBezTo>
                  <a:pt x="342876" y="-19478"/>
                  <a:pt x="440555" y="-15702"/>
                  <a:pt x="782638" y="0"/>
                </a:cubicBezTo>
                <a:cubicBezTo>
                  <a:pt x="1124721" y="15702"/>
                  <a:pt x="1353761" y="17268"/>
                  <a:pt x="1565275" y="0"/>
                </a:cubicBezTo>
                <a:cubicBezTo>
                  <a:pt x="1776789" y="-17268"/>
                  <a:pt x="2016766" y="-6231"/>
                  <a:pt x="2239963" y="0"/>
                </a:cubicBezTo>
                <a:cubicBezTo>
                  <a:pt x="2463160" y="6231"/>
                  <a:pt x="2652674" y="-24448"/>
                  <a:pt x="2968625" y="0"/>
                </a:cubicBezTo>
                <a:cubicBezTo>
                  <a:pt x="3284576" y="24448"/>
                  <a:pt x="3370968" y="692"/>
                  <a:pt x="3589338" y="0"/>
                </a:cubicBezTo>
                <a:cubicBezTo>
                  <a:pt x="3807708" y="-692"/>
                  <a:pt x="4091989" y="-17468"/>
                  <a:pt x="4264025" y="0"/>
                </a:cubicBezTo>
                <a:cubicBezTo>
                  <a:pt x="4436061" y="17468"/>
                  <a:pt x="4986805" y="26403"/>
                  <a:pt x="5397500" y="0"/>
                </a:cubicBezTo>
                <a:cubicBezTo>
                  <a:pt x="5370014" y="253644"/>
                  <a:pt x="5371342" y="309825"/>
                  <a:pt x="5397500" y="605367"/>
                </a:cubicBezTo>
                <a:cubicBezTo>
                  <a:pt x="5423658" y="900909"/>
                  <a:pt x="5417384" y="888238"/>
                  <a:pt x="5397500" y="1169458"/>
                </a:cubicBezTo>
                <a:cubicBezTo>
                  <a:pt x="5377616" y="1450678"/>
                  <a:pt x="5388637" y="1622173"/>
                  <a:pt x="5397500" y="1774825"/>
                </a:cubicBezTo>
                <a:cubicBezTo>
                  <a:pt x="5406363" y="1927477"/>
                  <a:pt x="5393667" y="2138608"/>
                  <a:pt x="5397500" y="2421467"/>
                </a:cubicBezTo>
                <a:cubicBezTo>
                  <a:pt x="5401333" y="2704326"/>
                  <a:pt x="5425201" y="2818029"/>
                  <a:pt x="5397500" y="3109383"/>
                </a:cubicBezTo>
                <a:cubicBezTo>
                  <a:pt x="5369799" y="3400737"/>
                  <a:pt x="5406652" y="3776115"/>
                  <a:pt x="5397500" y="4127500"/>
                </a:cubicBezTo>
                <a:cubicBezTo>
                  <a:pt x="5057008" y="4113097"/>
                  <a:pt x="4987325" y="4091068"/>
                  <a:pt x="4614863" y="4127500"/>
                </a:cubicBezTo>
                <a:cubicBezTo>
                  <a:pt x="4242401" y="4163932"/>
                  <a:pt x="4240018" y="4109210"/>
                  <a:pt x="3940175" y="4127500"/>
                </a:cubicBezTo>
                <a:cubicBezTo>
                  <a:pt x="3640332" y="4145790"/>
                  <a:pt x="3583259" y="4134563"/>
                  <a:pt x="3265488" y="4127500"/>
                </a:cubicBezTo>
                <a:cubicBezTo>
                  <a:pt x="2947717" y="4120437"/>
                  <a:pt x="2739538" y="4150558"/>
                  <a:pt x="2590800" y="4127500"/>
                </a:cubicBezTo>
                <a:cubicBezTo>
                  <a:pt x="2442062" y="4104442"/>
                  <a:pt x="2107033" y="4124388"/>
                  <a:pt x="1916113" y="4127500"/>
                </a:cubicBezTo>
                <a:cubicBezTo>
                  <a:pt x="1725193" y="4130612"/>
                  <a:pt x="1563277" y="4103103"/>
                  <a:pt x="1295400" y="4127500"/>
                </a:cubicBezTo>
                <a:cubicBezTo>
                  <a:pt x="1027523" y="4151897"/>
                  <a:pt x="428120" y="4162003"/>
                  <a:pt x="0" y="4127500"/>
                </a:cubicBezTo>
                <a:cubicBezTo>
                  <a:pt x="33902" y="3870783"/>
                  <a:pt x="19818" y="3660504"/>
                  <a:pt x="0" y="3439583"/>
                </a:cubicBezTo>
                <a:cubicBezTo>
                  <a:pt x="-19818" y="3218662"/>
                  <a:pt x="-9471" y="3067056"/>
                  <a:pt x="0" y="2710392"/>
                </a:cubicBezTo>
                <a:cubicBezTo>
                  <a:pt x="9471" y="2353728"/>
                  <a:pt x="31997" y="2316816"/>
                  <a:pt x="0" y="1981200"/>
                </a:cubicBezTo>
                <a:cubicBezTo>
                  <a:pt x="-31997" y="1645584"/>
                  <a:pt x="-32665" y="1484610"/>
                  <a:pt x="0" y="1210733"/>
                </a:cubicBezTo>
                <a:cubicBezTo>
                  <a:pt x="32665" y="936856"/>
                  <a:pt x="-8383" y="593993"/>
                  <a:pt x="0" y="0"/>
                </a:cubicBezTo>
                <a:close/>
              </a:path>
              <a:path w="5397500" h="4127500" stroke="0" extrusionOk="0">
                <a:moveTo>
                  <a:pt x="0" y="0"/>
                </a:moveTo>
                <a:cubicBezTo>
                  <a:pt x="232958" y="-10571"/>
                  <a:pt x="448888" y="11138"/>
                  <a:pt x="620713" y="0"/>
                </a:cubicBezTo>
                <a:cubicBezTo>
                  <a:pt x="792538" y="-11138"/>
                  <a:pt x="1008150" y="12052"/>
                  <a:pt x="1133475" y="0"/>
                </a:cubicBezTo>
                <a:cubicBezTo>
                  <a:pt x="1258800" y="-12052"/>
                  <a:pt x="1628538" y="-5827"/>
                  <a:pt x="1916113" y="0"/>
                </a:cubicBezTo>
                <a:cubicBezTo>
                  <a:pt x="2203688" y="5827"/>
                  <a:pt x="2381119" y="-17469"/>
                  <a:pt x="2536825" y="0"/>
                </a:cubicBezTo>
                <a:cubicBezTo>
                  <a:pt x="2692531" y="17469"/>
                  <a:pt x="3022190" y="-10267"/>
                  <a:pt x="3157538" y="0"/>
                </a:cubicBezTo>
                <a:cubicBezTo>
                  <a:pt x="3292886" y="10267"/>
                  <a:pt x="3585542" y="-15903"/>
                  <a:pt x="3940175" y="0"/>
                </a:cubicBezTo>
                <a:cubicBezTo>
                  <a:pt x="4294808" y="15903"/>
                  <a:pt x="4266532" y="24776"/>
                  <a:pt x="4506913" y="0"/>
                </a:cubicBezTo>
                <a:cubicBezTo>
                  <a:pt x="4747294" y="-24776"/>
                  <a:pt x="5113099" y="7165"/>
                  <a:pt x="5397500" y="0"/>
                </a:cubicBezTo>
                <a:cubicBezTo>
                  <a:pt x="5361800" y="275638"/>
                  <a:pt x="5405061" y="493582"/>
                  <a:pt x="5397500" y="770467"/>
                </a:cubicBezTo>
                <a:cubicBezTo>
                  <a:pt x="5389939" y="1047352"/>
                  <a:pt x="5385757" y="1232483"/>
                  <a:pt x="5397500" y="1375833"/>
                </a:cubicBezTo>
                <a:cubicBezTo>
                  <a:pt x="5409243" y="1519183"/>
                  <a:pt x="5387329" y="1817108"/>
                  <a:pt x="5397500" y="2063750"/>
                </a:cubicBezTo>
                <a:cubicBezTo>
                  <a:pt x="5407671" y="2310392"/>
                  <a:pt x="5430398" y="2645650"/>
                  <a:pt x="5397500" y="2792942"/>
                </a:cubicBezTo>
                <a:cubicBezTo>
                  <a:pt x="5364602" y="2940234"/>
                  <a:pt x="5382826" y="3189951"/>
                  <a:pt x="5397500" y="3357033"/>
                </a:cubicBezTo>
                <a:cubicBezTo>
                  <a:pt x="5412174" y="3524115"/>
                  <a:pt x="5374352" y="3845292"/>
                  <a:pt x="5397500" y="4127500"/>
                </a:cubicBezTo>
                <a:cubicBezTo>
                  <a:pt x="5172376" y="4160444"/>
                  <a:pt x="5049130" y="4157180"/>
                  <a:pt x="4722813" y="4127500"/>
                </a:cubicBezTo>
                <a:cubicBezTo>
                  <a:pt x="4396496" y="4097820"/>
                  <a:pt x="4250359" y="4147724"/>
                  <a:pt x="4048125" y="4127500"/>
                </a:cubicBezTo>
                <a:cubicBezTo>
                  <a:pt x="3845891" y="4107276"/>
                  <a:pt x="3607000" y="4101948"/>
                  <a:pt x="3265488" y="4127500"/>
                </a:cubicBezTo>
                <a:cubicBezTo>
                  <a:pt x="2923976" y="4153052"/>
                  <a:pt x="2860556" y="4158317"/>
                  <a:pt x="2590800" y="4127500"/>
                </a:cubicBezTo>
                <a:cubicBezTo>
                  <a:pt x="2321044" y="4096683"/>
                  <a:pt x="2313691" y="4149341"/>
                  <a:pt x="2078038" y="4127500"/>
                </a:cubicBezTo>
                <a:cubicBezTo>
                  <a:pt x="1842385" y="4105659"/>
                  <a:pt x="1772338" y="4145457"/>
                  <a:pt x="1511300" y="4127500"/>
                </a:cubicBezTo>
                <a:cubicBezTo>
                  <a:pt x="1250262" y="4109543"/>
                  <a:pt x="1027811" y="4160777"/>
                  <a:pt x="728663" y="4127500"/>
                </a:cubicBezTo>
                <a:cubicBezTo>
                  <a:pt x="429515" y="4094223"/>
                  <a:pt x="217552" y="4122047"/>
                  <a:pt x="0" y="4127500"/>
                </a:cubicBezTo>
                <a:cubicBezTo>
                  <a:pt x="25171" y="3839407"/>
                  <a:pt x="9378" y="3689569"/>
                  <a:pt x="0" y="3522133"/>
                </a:cubicBezTo>
                <a:cubicBezTo>
                  <a:pt x="-9378" y="3354697"/>
                  <a:pt x="-31181" y="3141363"/>
                  <a:pt x="0" y="2875492"/>
                </a:cubicBezTo>
                <a:cubicBezTo>
                  <a:pt x="31181" y="2609621"/>
                  <a:pt x="-23888" y="2549882"/>
                  <a:pt x="0" y="2311400"/>
                </a:cubicBezTo>
                <a:cubicBezTo>
                  <a:pt x="23888" y="2072918"/>
                  <a:pt x="22519" y="1890995"/>
                  <a:pt x="0" y="1747308"/>
                </a:cubicBezTo>
                <a:cubicBezTo>
                  <a:pt x="-22519" y="1603621"/>
                  <a:pt x="-3406" y="1345142"/>
                  <a:pt x="0" y="1018117"/>
                </a:cubicBezTo>
                <a:cubicBezTo>
                  <a:pt x="3406" y="691092"/>
                  <a:pt x="25197" y="343247"/>
                  <a:pt x="0" y="0"/>
                </a:cubicBezTo>
                <a:close/>
              </a:path>
            </a:pathLst>
          </a:custGeom>
          <a:ln w="1016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B410C-FAD8-4D42-9839-07188296F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43425"/>
            <a:ext cx="5590478" cy="2222500"/>
          </a:xfrm>
          <a:custGeom>
            <a:avLst/>
            <a:gdLst>
              <a:gd name="connsiteX0" fmla="*/ 0 w 5590478"/>
              <a:gd name="connsiteY0" fmla="*/ 0 h 2222500"/>
              <a:gd name="connsiteX1" fmla="*/ 642905 w 5590478"/>
              <a:gd name="connsiteY1" fmla="*/ 0 h 2222500"/>
              <a:gd name="connsiteX2" fmla="*/ 1174000 w 5590478"/>
              <a:gd name="connsiteY2" fmla="*/ 0 h 2222500"/>
              <a:gd name="connsiteX3" fmla="*/ 1984620 w 5590478"/>
              <a:gd name="connsiteY3" fmla="*/ 0 h 2222500"/>
              <a:gd name="connsiteX4" fmla="*/ 2571620 w 5590478"/>
              <a:gd name="connsiteY4" fmla="*/ 0 h 2222500"/>
              <a:gd name="connsiteX5" fmla="*/ 3326334 w 5590478"/>
              <a:gd name="connsiteY5" fmla="*/ 0 h 2222500"/>
              <a:gd name="connsiteX6" fmla="*/ 3913335 w 5590478"/>
              <a:gd name="connsiteY6" fmla="*/ 0 h 2222500"/>
              <a:gd name="connsiteX7" fmla="*/ 4723954 w 5590478"/>
              <a:gd name="connsiteY7" fmla="*/ 0 h 2222500"/>
              <a:gd name="connsiteX8" fmla="*/ 5590478 w 5590478"/>
              <a:gd name="connsiteY8" fmla="*/ 0 h 2222500"/>
              <a:gd name="connsiteX9" fmla="*/ 5590478 w 5590478"/>
              <a:gd name="connsiteY9" fmla="*/ 511175 h 2222500"/>
              <a:gd name="connsiteX10" fmla="*/ 5590478 w 5590478"/>
              <a:gd name="connsiteY10" fmla="*/ 1044575 h 2222500"/>
              <a:gd name="connsiteX11" fmla="*/ 5590478 w 5590478"/>
              <a:gd name="connsiteY11" fmla="*/ 1600200 h 2222500"/>
              <a:gd name="connsiteX12" fmla="*/ 5590478 w 5590478"/>
              <a:gd name="connsiteY12" fmla="*/ 2222500 h 2222500"/>
              <a:gd name="connsiteX13" fmla="*/ 4835763 w 5590478"/>
              <a:gd name="connsiteY13" fmla="*/ 2222500 h 2222500"/>
              <a:gd name="connsiteX14" fmla="*/ 4304668 w 5590478"/>
              <a:gd name="connsiteY14" fmla="*/ 2222500 h 2222500"/>
              <a:gd name="connsiteX15" fmla="*/ 3549954 w 5590478"/>
              <a:gd name="connsiteY15" fmla="*/ 2222500 h 2222500"/>
              <a:gd name="connsiteX16" fmla="*/ 2739334 w 5590478"/>
              <a:gd name="connsiteY16" fmla="*/ 2222500 h 2222500"/>
              <a:gd name="connsiteX17" fmla="*/ 1984620 w 5590478"/>
              <a:gd name="connsiteY17" fmla="*/ 2222500 h 2222500"/>
              <a:gd name="connsiteX18" fmla="*/ 1229905 w 5590478"/>
              <a:gd name="connsiteY18" fmla="*/ 2222500 h 2222500"/>
              <a:gd name="connsiteX19" fmla="*/ 0 w 5590478"/>
              <a:gd name="connsiteY19" fmla="*/ 2222500 h 2222500"/>
              <a:gd name="connsiteX20" fmla="*/ 0 w 5590478"/>
              <a:gd name="connsiteY20" fmla="*/ 1689100 h 2222500"/>
              <a:gd name="connsiteX21" fmla="*/ 0 w 5590478"/>
              <a:gd name="connsiteY21" fmla="*/ 1200150 h 2222500"/>
              <a:gd name="connsiteX22" fmla="*/ 0 w 5590478"/>
              <a:gd name="connsiteY22" fmla="*/ 666750 h 2222500"/>
              <a:gd name="connsiteX23" fmla="*/ 0 w 5590478"/>
              <a:gd name="connsiteY23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90478" h="2222500" fill="none" extrusionOk="0">
                <a:moveTo>
                  <a:pt x="0" y="0"/>
                </a:moveTo>
                <a:cubicBezTo>
                  <a:pt x="184399" y="-10009"/>
                  <a:pt x="348922" y="29248"/>
                  <a:pt x="642905" y="0"/>
                </a:cubicBezTo>
                <a:cubicBezTo>
                  <a:pt x="936888" y="-29248"/>
                  <a:pt x="915374" y="-7437"/>
                  <a:pt x="1174000" y="0"/>
                </a:cubicBezTo>
                <a:cubicBezTo>
                  <a:pt x="1432627" y="7437"/>
                  <a:pt x="1692861" y="-26205"/>
                  <a:pt x="1984620" y="0"/>
                </a:cubicBezTo>
                <a:cubicBezTo>
                  <a:pt x="2276379" y="26205"/>
                  <a:pt x="2391825" y="-13472"/>
                  <a:pt x="2571620" y="0"/>
                </a:cubicBezTo>
                <a:cubicBezTo>
                  <a:pt x="2751415" y="13472"/>
                  <a:pt x="3125940" y="36727"/>
                  <a:pt x="3326334" y="0"/>
                </a:cubicBezTo>
                <a:cubicBezTo>
                  <a:pt x="3526728" y="-36727"/>
                  <a:pt x="3656923" y="18034"/>
                  <a:pt x="3913335" y="0"/>
                </a:cubicBezTo>
                <a:cubicBezTo>
                  <a:pt x="4169747" y="-18034"/>
                  <a:pt x="4554860" y="-17184"/>
                  <a:pt x="4723954" y="0"/>
                </a:cubicBezTo>
                <a:cubicBezTo>
                  <a:pt x="4893048" y="17184"/>
                  <a:pt x="5201618" y="-11757"/>
                  <a:pt x="5590478" y="0"/>
                </a:cubicBezTo>
                <a:cubicBezTo>
                  <a:pt x="5598672" y="250397"/>
                  <a:pt x="5576474" y="406938"/>
                  <a:pt x="5590478" y="511175"/>
                </a:cubicBezTo>
                <a:cubicBezTo>
                  <a:pt x="5604482" y="615413"/>
                  <a:pt x="5598984" y="841574"/>
                  <a:pt x="5590478" y="1044575"/>
                </a:cubicBezTo>
                <a:cubicBezTo>
                  <a:pt x="5581972" y="1247576"/>
                  <a:pt x="5578778" y="1482128"/>
                  <a:pt x="5590478" y="1600200"/>
                </a:cubicBezTo>
                <a:cubicBezTo>
                  <a:pt x="5602178" y="1718272"/>
                  <a:pt x="5587134" y="2073650"/>
                  <a:pt x="5590478" y="2222500"/>
                </a:cubicBezTo>
                <a:cubicBezTo>
                  <a:pt x="5419055" y="2249489"/>
                  <a:pt x="4996765" y="2223014"/>
                  <a:pt x="4835763" y="2222500"/>
                </a:cubicBezTo>
                <a:cubicBezTo>
                  <a:pt x="4674762" y="2221986"/>
                  <a:pt x="4515305" y="2209384"/>
                  <a:pt x="4304668" y="2222500"/>
                </a:cubicBezTo>
                <a:cubicBezTo>
                  <a:pt x="4094031" y="2235616"/>
                  <a:pt x="3714253" y="2237746"/>
                  <a:pt x="3549954" y="2222500"/>
                </a:cubicBezTo>
                <a:cubicBezTo>
                  <a:pt x="3385655" y="2207254"/>
                  <a:pt x="3073187" y="2249152"/>
                  <a:pt x="2739334" y="2222500"/>
                </a:cubicBezTo>
                <a:cubicBezTo>
                  <a:pt x="2405481" y="2195848"/>
                  <a:pt x="2151231" y="2218629"/>
                  <a:pt x="1984620" y="2222500"/>
                </a:cubicBezTo>
                <a:cubicBezTo>
                  <a:pt x="1818009" y="2226371"/>
                  <a:pt x="1397634" y="2238240"/>
                  <a:pt x="1229905" y="2222500"/>
                </a:cubicBezTo>
                <a:cubicBezTo>
                  <a:pt x="1062176" y="2206760"/>
                  <a:pt x="415116" y="2200933"/>
                  <a:pt x="0" y="2222500"/>
                </a:cubicBezTo>
                <a:cubicBezTo>
                  <a:pt x="-18342" y="2011312"/>
                  <a:pt x="11999" y="1845239"/>
                  <a:pt x="0" y="1689100"/>
                </a:cubicBezTo>
                <a:cubicBezTo>
                  <a:pt x="-11999" y="1532961"/>
                  <a:pt x="-21177" y="1312194"/>
                  <a:pt x="0" y="1200150"/>
                </a:cubicBezTo>
                <a:cubicBezTo>
                  <a:pt x="21177" y="1088106"/>
                  <a:pt x="-9204" y="921476"/>
                  <a:pt x="0" y="666750"/>
                </a:cubicBezTo>
                <a:cubicBezTo>
                  <a:pt x="9204" y="412024"/>
                  <a:pt x="25549" y="289109"/>
                  <a:pt x="0" y="0"/>
                </a:cubicBezTo>
                <a:close/>
              </a:path>
              <a:path w="5590478" h="2222500" stroke="0" extrusionOk="0">
                <a:moveTo>
                  <a:pt x="0" y="0"/>
                </a:moveTo>
                <a:cubicBezTo>
                  <a:pt x="248339" y="-15660"/>
                  <a:pt x="450640" y="33769"/>
                  <a:pt x="698810" y="0"/>
                </a:cubicBezTo>
                <a:cubicBezTo>
                  <a:pt x="946980" y="-33769"/>
                  <a:pt x="1166727" y="7698"/>
                  <a:pt x="1285810" y="0"/>
                </a:cubicBezTo>
                <a:cubicBezTo>
                  <a:pt x="1404893" y="-7698"/>
                  <a:pt x="1693143" y="-30036"/>
                  <a:pt x="1928715" y="0"/>
                </a:cubicBezTo>
                <a:cubicBezTo>
                  <a:pt x="2164287" y="30036"/>
                  <a:pt x="2407359" y="24407"/>
                  <a:pt x="2571620" y="0"/>
                </a:cubicBezTo>
                <a:cubicBezTo>
                  <a:pt x="2735881" y="-24407"/>
                  <a:pt x="3105090" y="2987"/>
                  <a:pt x="3326334" y="0"/>
                </a:cubicBezTo>
                <a:cubicBezTo>
                  <a:pt x="3547578" y="-2987"/>
                  <a:pt x="3617307" y="22667"/>
                  <a:pt x="3857430" y="0"/>
                </a:cubicBezTo>
                <a:cubicBezTo>
                  <a:pt x="4097553" y="-22667"/>
                  <a:pt x="4305563" y="16334"/>
                  <a:pt x="4556240" y="0"/>
                </a:cubicBezTo>
                <a:cubicBezTo>
                  <a:pt x="4806917" y="-16334"/>
                  <a:pt x="5150077" y="-22114"/>
                  <a:pt x="5590478" y="0"/>
                </a:cubicBezTo>
                <a:cubicBezTo>
                  <a:pt x="5561681" y="277115"/>
                  <a:pt x="5593180" y="377872"/>
                  <a:pt x="5590478" y="600075"/>
                </a:cubicBezTo>
                <a:cubicBezTo>
                  <a:pt x="5587776" y="822279"/>
                  <a:pt x="5572594" y="965673"/>
                  <a:pt x="5590478" y="1133475"/>
                </a:cubicBezTo>
                <a:cubicBezTo>
                  <a:pt x="5608362" y="1301277"/>
                  <a:pt x="5604575" y="1499385"/>
                  <a:pt x="5590478" y="1644650"/>
                </a:cubicBezTo>
                <a:cubicBezTo>
                  <a:pt x="5576381" y="1789915"/>
                  <a:pt x="5579117" y="1945674"/>
                  <a:pt x="5590478" y="2222500"/>
                </a:cubicBezTo>
                <a:cubicBezTo>
                  <a:pt x="5288625" y="2221593"/>
                  <a:pt x="5210026" y="2226365"/>
                  <a:pt x="4891668" y="2222500"/>
                </a:cubicBezTo>
                <a:cubicBezTo>
                  <a:pt x="4573310" y="2218636"/>
                  <a:pt x="4453860" y="2227205"/>
                  <a:pt x="4304668" y="2222500"/>
                </a:cubicBezTo>
                <a:cubicBezTo>
                  <a:pt x="4155476" y="2217795"/>
                  <a:pt x="3748900" y="2228816"/>
                  <a:pt x="3605858" y="2222500"/>
                </a:cubicBezTo>
                <a:cubicBezTo>
                  <a:pt x="3462816" y="2216185"/>
                  <a:pt x="3242035" y="2227567"/>
                  <a:pt x="3018858" y="2222500"/>
                </a:cubicBezTo>
                <a:cubicBezTo>
                  <a:pt x="2795681" y="2217433"/>
                  <a:pt x="2516084" y="2197740"/>
                  <a:pt x="2375953" y="2222500"/>
                </a:cubicBezTo>
                <a:cubicBezTo>
                  <a:pt x="2235822" y="2247260"/>
                  <a:pt x="1962770" y="2259958"/>
                  <a:pt x="1621239" y="2222500"/>
                </a:cubicBezTo>
                <a:cubicBezTo>
                  <a:pt x="1279708" y="2185042"/>
                  <a:pt x="1099471" y="2261106"/>
                  <a:pt x="810619" y="2222500"/>
                </a:cubicBezTo>
                <a:cubicBezTo>
                  <a:pt x="521767" y="2183894"/>
                  <a:pt x="347060" y="2189410"/>
                  <a:pt x="0" y="2222500"/>
                </a:cubicBezTo>
                <a:cubicBezTo>
                  <a:pt x="-19746" y="2090222"/>
                  <a:pt x="-19547" y="1855143"/>
                  <a:pt x="0" y="1622425"/>
                </a:cubicBezTo>
                <a:cubicBezTo>
                  <a:pt x="19547" y="1389707"/>
                  <a:pt x="-8264" y="1348291"/>
                  <a:pt x="0" y="1133475"/>
                </a:cubicBezTo>
                <a:cubicBezTo>
                  <a:pt x="8264" y="918659"/>
                  <a:pt x="-4930" y="653832"/>
                  <a:pt x="0" y="533400"/>
                </a:cubicBezTo>
                <a:cubicBezTo>
                  <a:pt x="4930" y="412968"/>
                  <a:pt x="438" y="195329"/>
                  <a:pt x="0" y="0"/>
                </a:cubicBezTo>
                <a:close/>
              </a:path>
            </a:pathLst>
          </a:custGeom>
          <a:ln w="1016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6478630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20835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827A41-97A2-FC4D-954B-78201DF5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FD19E-0AC2-AB48-9143-C2F315C9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82" y="571500"/>
            <a:ext cx="53721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 with attention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Transformers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240972" y="1906815"/>
            <a:ext cx="9118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See any issues with this traditional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paradigm?</a:t>
            </a:r>
          </a:p>
        </p:txBody>
      </p:sp>
    </p:spTree>
    <p:extLst>
      <p:ext uri="{BB962C8B-B14F-4D97-AF65-F5344CB8AC3E}">
        <p14:creationId xmlns:p14="http://schemas.microsoft.com/office/powerpoint/2010/main" val="262535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D11EF6-154E-EB4A-8979-AADD592D543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2ACC2C-AA2F-9F44-863A-DF49222E6074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64091D-180B-B94E-955F-592A3102EBA6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D0C38A-3357-3746-96CF-D1F9059F694C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1AB73E-3E8E-4A4B-B863-167698964A59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83B1CE7-88EB-3E45-B6EC-A53EB07DBA3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71A56C-A9E2-214A-8A6B-BF4D36796C5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2ED612-F0F0-6E40-96D7-8EB4C40C8BF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DE7601-E94E-9C46-8900-D26022F361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544B06-CDC4-334A-8FD6-0A14AEFE49C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7E70C1-F6F5-9F4B-9729-8BD5A77E04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1B4E20E-399A-D440-BC98-F5650865B45E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44FF874-811D-D544-BB32-608831F81A0F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80A6EE-5A7D-0B40-B73E-731D6429490B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96C1221-1F0B-164E-94CD-6866F5CACAD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C8C98C-F5A0-ED48-AC60-8F57EC1AB2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10CEB8-D109-0749-AADA-51C39A3D3C1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1B96DE-070A-0C4A-A803-15A758DC83F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CF6D7C0-1209-4940-BC66-D760FF7065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3671B0-A05C-614A-A7CB-8D4606D65F9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9988367-A293-4748-A577-E99A16D01EA3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9D1A5A9-0F5C-2940-A1D7-547D8120D80F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3E99DE-AC7A-1142-8719-D7E018A7D313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A50A104-E728-4240-B18B-41ECCED8167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E1A3503-FACE-B844-B4BD-01EEDD6A02D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B2AE8E-7FCD-EE46-BF13-D757AEA96E3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88CBF3C-DD6A-8540-BEB3-158796D637F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B54408-886A-9A43-B4C0-9D8BBC8420A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DBDBD97-AAF1-C645-B56E-2D5414D90F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4F30C7D-8313-684D-9F76-9BAD74883E8E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94117BA-DFF4-9446-AE8A-ED2FFB121583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63AC9F-D7C8-A449-BE6D-42D2E164CEF4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F38AE35-AE3C-4D4A-B392-7DC4E3297AC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2FB7AF9-0F88-F349-A2D7-5F68F918A5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69F805-7036-4843-ADD8-84A2B8DA9B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CC46A2D-5A1A-0745-BDBC-378AA4ABA57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0ED2D7-1FF9-1346-95C7-F6EC5B228FF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E314F27-4548-BA40-8FC3-DB8AEB098EF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DCCA4D8-68E9-C644-B377-F6D25E137AB2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16670B22-D2DD-4C47-9986-6980DAF7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5E934F60-55D9-844E-96D9-FD1BBDD13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CDDF77D7-DAC1-0143-89C2-715FF131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81514C55-6252-AA4E-A279-DB0156D6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B255C97-D769-704A-ACA6-29E8EC940FA0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CEF7634-F2F5-B749-91EC-F12B9AD83893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4627148-578C-F448-B561-20151AD5630A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7D343C6-2032-1544-8481-8A76E48E57FD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6DEC54-B34E-A04C-8C20-91B360FB86D7}"/>
              </a:ext>
            </a:extLst>
          </p:cNvPr>
          <p:cNvSpPr txBox="1">
            <a:spLocks/>
          </p:cNvSpPr>
          <p:nvPr/>
        </p:nvSpPr>
        <p:spPr>
          <a:xfrm>
            <a:off x="429825" y="1034024"/>
            <a:ext cx="6079832" cy="124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It’s crazy that the entire “meaning” of the 1</a:t>
            </a:r>
            <a:r>
              <a:rPr lang="en-US" sz="2000" baseline="30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000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0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again. Hands free.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FA41FEA-8211-934A-8B7B-92C018416C07}"/>
              </a:ext>
            </a:extLst>
          </p:cNvPr>
          <p:cNvSpPr txBox="1">
            <a:spLocks/>
          </p:cNvSpPr>
          <p:nvPr/>
        </p:nvSpPr>
        <p:spPr>
          <a:xfrm>
            <a:off x="2710448" y="6122229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A4A378-DC19-314A-94AA-8EFF8A2C89C7}"/>
              </a:ext>
            </a:extLst>
          </p:cNvPr>
          <p:cNvGrpSpPr/>
          <p:nvPr/>
        </p:nvGrpSpPr>
        <p:grpSpPr>
          <a:xfrm rot="16200000">
            <a:off x="6427565" y="3810604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8153AFB-5030-D04C-8223-71F8F33D58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83A5F7D-6F89-BC49-9781-ACDD76C3FF5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2E6687A-5FF4-5F40-AB51-48F8374CD80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2E4A47-8F18-9F47-9A50-075241ACFB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61D54C9-BBA6-884E-B412-C60307D6BD5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7AA92BB-5261-4C4D-9B99-41A3A6CDF31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id="{1E2DB79C-0449-F246-87BB-8C5E52E26F0B}"/>
              </a:ext>
            </a:extLst>
          </p:cNvPr>
          <p:cNvSpPr/>
          <p:nvPr/>
        </p:nvSpPr>
        <p:spPr>
          <a:xfrm rot="16200000">
            <a:off x="682485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4A94C3BA-6413-6546-A24C-B99235DC7BA0}"/>
              </a:ext>
            </a:extLst>
          </p:cNvPr>
          <p:cNvSpPr/>
          <p:nvPr/>
        </p:nvSpPr>
        <p:spPr>
          <a:xfrm>
            <a:off x="736241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813FC1-3950-5840-A6BF-92ED05CE73F6}"/>
              </a:ext>
            </a:extLst>
          </p:cNvPr>
          <p:cNvGrpSpPr/>
          <p:nvPr/>
        </p:nvGrpSpPr>
        <p:grpSpPr>
          <a:xfrm rot="16200000">
            <a:off x="7509726" y="3810604"/>
            <a:ext cx="1364224" cy="311369"/>
            <a:chOff x="2297660" y="4140835"/>
            <a:chExt cx="1364224" cy="311369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A3DACFF9-154E-A045-BAA3-8A82B09EF0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C3628C-0B8A-6947-9815-0AF07F3FF8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D92E016-3AED-7946-9988-5BCB4A709DC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56592D3-15F5-5543-8E28-4AA16F60B6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7148B8-3D1A-3743-B2D3-CACA9F37312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C759B61-E05A-2544-A76B-D33E16EE59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1" name="Right Arrow 70">
            <a:extLst>
              <a:ext uri="{FF2B5EF4-FFF2-40B4-BE49-F238E27FC236}">
                <a16:creationId xmlns:a16="http://schemas.microsoft.com/office/drawing/2014/main" id="{5A3C2A69-DAA8-4D42-95CF-B3FA6476AF54}"/>
              </a:ext>
            </a:extLst>
          </p:cNvPr>
          <p:cNvSpPr/>
          <p:nvPr/>
        </p:nvSpPr>
        <p:spPr>
          <a:xfrm rot="16200000">
            <a:off x="7907015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F6D40B72-E288-F54B-9EB9-4BBD0150CD6C}"/>
              </a:ext>
            </a:extLst>
          </p:cNvPr>
          <p:cNvSpPr/>
          <p:nvPr/>
        </p:nvSpPr>
        <p:spPr>
          <a:xfrm>
            <a:off x="8444578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615B9F-5B6A-E148-815C-1F5F3B545BB1}"/>
              </a:ext>
            </a:extLst>
          </p:cNvPr>
          <p:cNvGrpSpPr/>
          <p:nvPr/>
        </p:nvGrpSpPr>
        <p:grpSpPr>
          <a:xfrm rot="16200000">
            <a:off x="8564485" y="3810604"/>
            <a:ext cx="1364224" cy="311369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3CFA0369-F7FC-894E-A4A2-5258C156387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0D6D7AC-5289-9943-A5A4-BA26068485B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4EFFCD-2771-AF4F-9C45-9036C6DC235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02BABC-0D37-6F4D-9618-ECA784C7D9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EB327F-CB56-2244-9D8A-2B249151616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D6FDF7F-2470-914A-89AF-66C02796D0B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id="{D972BB91-C91A-0C42-A3FC-ECAC2357C801}"/>
              </a:ext>
            </a:extLst>
          </p:cNvPr>
          <p:cNvSpPr/>
          <p:nvPr/>
        </p:nvSpPr>
        <p:spPr>
          <a:xfrm rot="16200000">
            <a:off x="8961774" y="48863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C6C2A200-8ECA-EC40-9ADC-38D75D05BD89}"/>
              </a:ext>
            </a:extLst>
          </p:cNvPr>
          <p:cNvSpPr/>
          <p:nvPr/>
        </p:nvSpPr>
        <p:spPr>
          <a:xfrm>
            <a:off x="9499337" y="37887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83C622FD-9B28-DD46-ACA1-864205D43B55}"/>
              </a:ext>
            </a:extLst>
          </p:cNvPr>
          <p:cNvSpPr/>
          <p:nvPr/>
        </p:nvSpPr>
        <p:spPr>
          <a:xfrm rot="16200000">
            <a:off x="10050018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8B42B1CD-95BA-1746-96D6-9F23EA6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831" y="2731252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7DF63BAE-FCE3-9E40-938D-1657193C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211" y="275531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CCB06809-D3F3-DB40-8AF5-FDEA7F9C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814" y="2755350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AE63A5CB-A28E-2048-8518-DC8590678330}"/>
              </a:ext>
            </a:extLst>
          </p:cNvPr>
          <p:cNvSpPr txBox="1">
            <a:spLocks/>
          </p:cNvSpPr>
          <p:nvPr/>
        </p:nvSpPr>
        <p:spPr>
          <a:xfrm>
            <a:off x="6632513" y="535287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3A7A2610-68DC-B94F-9CA0-67E628A9E79B}"/>
              </a:ext>
            </a:extLst>
          </p:cNvPr>
          <p:cNvSpPr txBox="1">
            <a:spLocks/>
          </p:cNvSpPr>
          <p:nvPr/>
        </p:nvSpPr>
        <p:spPr>
          <a:xfrm>
            <a:off x="7553920" y="532018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>
                <a:solidFill>
                  <a:srgbClr val="C00000"/>
                </a:solidFill>
              </a:rPr>
              <a:t>chien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FDA422B2-3541-334C-B1F2-2822F5FEAB89}"/>
              </a:ext>
            </a:extLst>
          </p:cNvPr>
          <p:cNvSpPr txBox="1">
            <a:spLocks/>
          </p:cNvSpPr>
          <p:nvPr/>
        </p:nvSpPr>
        <p:spPr>
          <a:xfrm>
            <a:off x="8590711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0965120E-6158-6548-AFE3-050BC6D99DFE}"/>
              </a:ext>
            </a:extLst>
          </p:cNvPr>
          <p:cNvSpPr txBox="1">
            <a:spLocks/>
          </p:cNvSpPr>
          <p:nvPr/>
        </p:nvSpPr>
        <p:spPr>
          <a:xfrm>
            <a:off x="9713665" y="534577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AAE58C77-C474-FB41-8C65-E232E1F37F07}"/>
              </a:ext>
            </a:extLst>
          </p:cNvPr>
          <p:cNvSpPr txBox="1">
            <a:spLocks/>
          </p:cNvSpPr>
          <p:nvPr/>
        </p:nvSpPr>
        <p:spPr>
          <a:xfrm>
            <a:off x="8054654" y="604691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FB047E-2C1F-BA4F-B7FA-F2D9A9968A68}"/>
              </a:ext>
            </a:extLst>
          </p:cNvPr>
          <p:cNvGrpSpPr/>
          <p:nvPr/>
        </p:nvGrpSpPr>
        <p:grpSpPr>
          <a:xfrm rot="16200000">
            <a:off x="9664555" y="3764006"/>
            <a:ext cx="1364224" cy="311369"/>
            <a:chOff x="2297660" y="4140835"/>
            <a:chExt cx="1364224" cy="311369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2F3FEC09-5A90-D040-8630-3EF5A1C3491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453A195-0153-2E4D-B6CD-B51E4CF2461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3993B3C-5702-1048-A6C4-A0894688B14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1B74A67-94E6-094D-A726-236A66216DA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FC484A3-2BAC-FA49-9E45-5180B2496E0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B75DE1-1D39-5E40-879A-BE85FF92856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804EB50-627F-0042-A95C-A61FE2F4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0" y="2696945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33EFA37D-3F76-9B40-ABBE-59F466213EDF}"/>
              </a:ext>
            </a:extLst>
          </p:cNvPr>
          <p:cNvSpPr/>
          <p:nvPr/>
        </p:nvSpPr>
        <p:spPr>
          <a:xfrm rot="16200000">
            <a:off x="11142573" y="488630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5851B24-7E63-B74D-B8E4-63B78FDDD03E}"/>
              </a:ext>
            </a:extLst>
          </p:cNvPr>
          <p:cNvGrpSpPr/>
          <p:nvPr/>
        </p:nvGrpSpPr>
        <p:grpSpPr>
          <a:xfrm rot="16200000">
            <a:off x="10757110" y="3764006"/>
            <a:ext cx="1364224" cy="311369"/>
            <a:chOff x="2297660" y="4140835"/>
            <a:chExt cx="136422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1E5238F1-3E04-3F47-8285-40F9A5A7597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2D57DFF-E80C-6D44-B5B5-53A2A2AA59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1D7C3A-995E-6647-9C95-C26E6EA414D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19B3A4E-9DA5-1441-99A9-F1149B4E766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B7E2BF-FDC1-7C4D-B201-D3DD903124F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A5F0090-E4A9-8544-826E-E32D4C00CF1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7FDD0206-CACE-1241-9A8F-FC8E9AC6A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375" y="2696945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2222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ight Arrow 107">
            <a:extLst>
              <a:ext uri="{FF2B5EF4-FFF2-40B4-BE49-F238E27FC236}">
                <a16:creationId xmlns:a16="http://schemas.microsoft.com/office/drawing/2014/main" id="{08C07C42-5C89-9F46-B5A0-CAF079C2E653}"/>
              </a:ext>
            </a:extLst>
          </p:cNvPr>
          <p:cNvSpPr/>
          <p:nvPr/>
        </p:nvSpPr>
        <p:spPr>
          <a:xfrm>
            <a:off x="10614426" y="380154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19CDA271-1160-6C40-8A20-63CF08BA2573}"/>
              </a:ext>
            </a:extLst>
          </p:cNvPr>
          <p:cNvSpPr txBox="1">
            <a:spLocks/>
          </p:cNvSpPr>
          <p:nvPr/>
        </p:nvSpPr>
        <p:spPr>
          <a:xfrm>
            <a:off x="10765845" y="53329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F3A02CA-E266-FF42-80B2-5AEDDF892791}"/>
              </a:ext>
            </a:extLst>
          </p:cNvPr>
          <p:cNvSpPr/>
          <p:nvPr/>
        </p:nvSpPr>
        <p:spPr>
          <a:xfrm>
            <a:off x="6184540" y="3794233"/>
            <a:ext cx="71349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306900" y="1851309"/>
            <a:ext cx="5993390" cy="544506"/>
            <a:chOff x="6233814" y="1623373"/>
            <a:chExt cx="5993390" cy="54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id="{02D93CE6-3623-B544-9F17-0BC6B3596D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D93CE6-3623-B544-9F17-0BC6B3596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3814" y="1624494"/>
                  <a:ext cx="157674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BB0DAD99-7C66-BF49-91D2-9C03DD3948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B0DAD99-7C66-BF49-91D2-9C03DD394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039" y="1629510"/>
                  <a:ext cx="1576747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id="{548410E5-A606-864D-AC31-B35BE1A2F1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48410E5-A606-864D-AC31-B35BE1A2F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931" y="1624494"/>
                  <a:ext cx="157674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id="{5D2994C5-AC51-C34F-82F2-68B2A0C26D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D2994C5-AC51-C34F-82F2-68B2A0C26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2826" y="1623373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id="{9E16BCDC-9C02-2E4E-9227-1E97388F0E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E16BCDC-9C02-2E4E-9227-1E97388F0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457" y="1664291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807954" y="246642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7875478" y="243210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9007394" y="242328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10119340" y="239719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11220524" y="2423287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4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770789"/>
            <a:ext cx="10051143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Instead, what if the decoder, at each step, pays 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attention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to a 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distribution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of all of the encoder’s hidden states?</a:t>
            </a:r>
          </a:p>
        </p:txBody>
      </p:sp>
    </p:spTree>
    <p:extLst>
      <p:ext uri="{BB962C8B-B14F-4D97-AF65-F5344CB8AC3E}">
        <p14:creationId xmlns:p14="http://schemas.microsoft.com/office/powerpoint/2010/main" val="264620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FB7CC192-0802-0E49-BB36-8AADC7785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FB7CC192-0802-0E49-BB36-8AADC778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059" y="2577069"/>
                <a:ext cx="812612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37C626B4-6849-4E47-AE4F-9584D377C4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.3?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37C626B4-6849-4E47-AE4F-9584D377C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02" y="2575121"/>
                <a:ext cx="812612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C6455DC-BBA3-CD4A-8BE1-8F007DD67C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C6455DC-BBA3-CD4A-8BE1-8F007DD67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804" y="2575121"/>
                <a:ext cx="812612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84819D7-CC57-0641-8097-052A129EB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2?</m:t>
                      </m:r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84819D7-CC57-0641-8097-052A129E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40" y="2575121"/>
                <a:ext cx="812612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11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 dirty="0"/>
              <a:t>seq2seq + 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82F673AA-D877-CF4B-A04C-81C023800579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 dirty="0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430EAF3A-8A6A-8D4D-8A46-D5F7CC48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A8EDD8E4-48D8-E14C-BC95-FEEBF25A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3BB47D6-F9E9-C442-BE36-549414F5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EF4898A9-E8D4-BB49-A61D-ED70F1617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624B6F0C-7C42-2E46-B63F-22D49E9CBD6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 dirty="0">
                <a:latin typeface="Avenir Light" panose="020B0402020203020204" pitchFamily="34" charset="77"/>
              </a:rPr>
              <a:t>Let’s base it on our decoder’s previous hidden state (our latest representation of meaning) and all of the encoder’s hidden layers!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3CD5B-42AC-BF4A-8FFE-117F9E82F6D5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E002C9A-45DA-F648-890F-0F632A4DF22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1C4E01-5F3B-7148-9714-359EC23CB4F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E69B14-3103-8D44-BCBC-44C09B4165A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0905B4-8F0C-8641-ADB6-094B9BEEDFD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F64884-1230-D64F-B3B8-F317D09373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AFE69B-09F7-E34D-979D-223B48C37CE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05C65C80-3DC1-4046-B9DD-6ABFA705B103}"/>
              </a:ext>
            </a:extLst>
          </p:cNvPr>
          <p:cNvSpPr txBox="1">
            <a:spLocks/>
          </p:cNvSpPr>
          <p:nvPr/>
        </p:nvSpPr>
        <p:spPr>
          <a:xfrm>
            <a:off x="6430427" y="497338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FDF27407-EE44-964E-8D89-FDDD890F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57255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B34C016E-0C6D-1F44-AAEA-E9B93A3FD154}" vid="{3C94EAC1-1335-F549-90CC-70892BD45327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cs109b_lecture_language</Template>
  <TotalTime>4647</TotalTime>
  <Words>1788</Words>
  <Application>Microsoft Macintosh PowerPoint</Application>
  <PresentationFormat>Widescreen</PresentationFormat>
  <Paragraphs>450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Avenir Light</vt:lpstr>
      <vt:lpstr>Avenir Roman</vt:lpstr>
      <vt:lpstr>Calibri</vt:lpstr>
      <vt:lpstr>Calibri Light</vt:lpstr>
      <vt:lpstr>Cambria Math</vt:lpstr>
      <vt:lpstr>Karla</vt:lpstr>
      <vt:lpstr>Noto Sans</vt:lpstr>
      <vt:lpstr>GEC_template</vt:lpstr>
      <vt:lpstr>4_Custom Design</vt:lpstr>
      <vt:lpstr>5_Custom Design</vt:lpstr>
      <vt:lpstr>Attention I</vt:lpstr>
      <vt:lpstr>Announcements</vt:lpstr>
      <vt:lpstr>Outline</vt:lpstr>
      <vt:lpstr>Outline</vt:lpstr>
      <vt:lpstr>Sequence-to-Sequence (seq2seq)</vt:lpstr>
      <vt:lpstr>Sequence-to-Sequence (seq2seq)</vt:lpstr>
      <vt:lpstr>Sequence-to-Sequence (seq2seq)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More reading   </vt:lpstr>
      <vt:lpstr>Outline</vt:lpstr>
      <vt:lpstr>Transformers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Protopapas, Pavlos</cp:lastModifiedBy>
  <cp:revision>452</cp:revision>
  <cp:lastPrinted>2020-03-30T17:10:18Z</cp:lastPrinted>
  <dcterms:created xsi:type="dcterms:W3CDTF">2020-01-21T14:53:13Z</dcterms:created>
  <dcterms:modified xsi:type="dcterms:W3CDTF">2020-10-27T14:22:28Z</dcterms:modified>
</cp:coreProperties>
</file>